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345" r:id="rId34"/>
    <p:sldId id="346" r:id="rId35"/>
    <p:sldId id="344" r:id="rId36"/>
    <p:sldId id="289" r:id="rId37"/>
    <p:sldId id="290" r:id="rId38"/>
    <p:sldId id="291" r:id="rId39"/>
    <p:sldId id="347" r:id="rId40"/>
    <p:sldId id="293" r:id="rId41"/>
    <p:sldId id="294" r:id="rId42"/>
    <p:sldId id="295" r:id="rId43"/>
    <p:sldId id="296" r:id="rId44"/>
    <p:sldId id="297" r:id="rId45"/>
    <p:sldId id="298" r:id="rId4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Calibri"/>
      </a:defRPr>
    </a:lvl1pPr>
    <a:lvl2pPr marL="0" marR="0" indent="0" algn="l" defTabSz="18288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Calibri"/>
      </a:defRPr>
    </a:lvl2pPr>
    <a:lvl3pPr marL="0" marR="0" indent="0" algn="l" defTabSz="18288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Calibri"/>
      </a:defRPr>
    </a:lvl3pPr>
    <a:lvl4pPr marL="0" marR="0" indent="0" algn="l" defTabSz="18288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Calibri"/>
      </a:defRPr>
    </a:lvl4pPr>
    <a:lvl5pPr marL="0" marR="0" indent="0" algn="l" defTabSz="18288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Calibri"/>
      </a:defRPr>
    </a:lvl5pPr>
    <a:lvl6pPr marL="0" marR="0" indent="0" algn="l" defTabSz="18288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Calibri"/>
      </a:defRPr>
    </a:lvl6pPr>
    <a:lvl7pPr marL="0" marR="0" indent="0" algn="l" defTabSz="18288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Calibri"/>
      </a:defRPr>
    </a:lvl7pPr>
    <a:lvl8pPr marL="0" marR="0" indent="0" algn="l" defTabSz="18288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Calibri"/>
      </a:defRPr>
    </a:lvl8pPr>
    <a:lvl9pPr marL="0" marR="0" indent="0" algn="l" defTabSz="18288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1B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snapToObjects="1">
      <p:cViewPr varScale="1">
        <p:scale>
          <a:sx n="60" d="100"/>
          <a:sy n="60" d="100"/>
        </p:scale>
        <p:origin x="800"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15385"/>
          <c:y val="0.115385"/>
          <c:w val="0.769231"/>
          <c:h val="0.75673100000000004"/>
        </c:manualLayout>
      </c:layout>
      <c:pieChart>
        <c:varyColors val="0"/>
        <c:ser>
          <c:idx val="0"/>
          <c:order val="0"/>
          <c:tx>
            <c:strRef>
              <c:f>Sheet1!$A$2</c:f>
              <c:strCache>
                <c:ptCount val="1"/>
                <c:pt idx="0">
                  <c:v>Region 1</c:v>
                </c:pt>
              </c:strCache>
            </c:strRef>
          </c:tx>
          <c:spPr>
            <a:noFill/>
            <a:ln w="12700" cap="flat">
              <a:solidFill>
                <a:srgbClr val="FFFFFF"/>
              </a:solidFill>
              <a:prstDash val="solid"/>
              <a:miter lim="800000"/>
            </a:ln>
            <a:effectLst/>
          </c:spPr>
          <c:dPt>
            <c:idx val="0"/>
            <c:bubble3D val="0"/>
            <c:spPr>
              <a:noFill/>
              <a:ln w="12700" cap="flat">
                <a:solidFill>
                  <a:srgbClr val="FFFFFF"/>
                </a:solidFill>
                <a:prstDash val="solid"/>
                <a:miter lim="800000"/>
              </a:ln>
              <a:effectLst/>
            </c:spPr>
            <c:extLst>
              <c:ext xmlns:c16="http://schemas.microsoft.com/office/drawing/2014/chart" uri="{C3380CC4-5D6E-409C-BE32-E72D297353CC}">
                <c16:uniqueId val="{00000001-2BC5-E145-81E1-9F5AFCC6921C}"/>
              </c:ext>
            </c:extLst>
          </c:dPt>
          <c:dPt>
            <c:idx val="1"/>
            <c:bubble3D val="0"/>
            <c:explosion val="30"/>
            <c:spPr>
              <a:noFill/>
              <a:ln w="38100" cap="flat">
                <a:solidFill>
                  <a:srgbClr val="FFFFFF"/>
                </a:solidFill>
                <a:prstDash val="solid"/>
                <a:miter lim="800000"/>
              </a:ln>
              <a:effectLst/>
            </c:spPr>
            <c:extLst>
              <c:ext xmlns:c16="http://schemas.microsoft.com/office/drawing/2014/chart" uri="{C3380CC4-5D6E-409C-BE32-E72D297353CC}">
                <c16:uniqueId val="{00000003-2BC5-E145-81E1-9F5AFCC6921C}"/>
              </c:ext>
            </c:extLst>
          </c:dPt>
          <c:dPt>
            <c:idx val="2"/>
            <c:bubble3D val="0"/>
            <c:spPr>
              <a:noFill/>
              <a:ln w="12700" cap="flat">
                <a:solidFill>
                  <a:srgbClr val="FFFFFF"/>
                </a:solidFill>
                <a:prstDash val="solid"/>
                <a:miter lim="800000"/>
              </a:ln>
              <a:effectLst/>
            </c:spPr>
            <c:extLst>
              <c:ext xmlns:c16="http://schemas.microsoft.com/office/drawing/2014/chart" uri="{C3380CC4-5D6E-409C-BE32-E72D297353CC}">
                <c16:uniqueId val="{00000005-2BC5-E145-81E1-9F5AFCC6921C}"/>
              </c:ext>
            </c:extLst>
          </c:dPt>
          <c:dPt>
            <c:idx val="3"/>
            <c:bubble3D val="0"/>
            <c:spPr>
              <a:noFill/>
              <a:ln w="12700" cap="flat">
                <a:solidFill>
                  <a:srgbClr val="FFFFFF"/>
                </a:solidFill>
                <a:prstDash val="solid"/>
                <a:miter lim="800000"/>
              </a:ln>
              <a:effectLst/>
            </c:spPr>
            <c:extLst>
              <c:ext xmlns:c16="http://schemas.microsoft.com/office/drawing/2014/chart" uri="{C3380CC4-5D6E-409C-BE32-E72D297353CC}">
                <c16:uniqueId val="{00000007-2BC5-E145-81E1-9F5AFCC6921C}"/>
              </c:ext>
            </c:extLst>
          </c:dPt>
          <c:dPt>
            <c:idx val="4"/>
            <c:bubble3D val="0"/>
            <c:spPr>
              <a:noFill/>
              <a:ln w="12700" cap="flat">
                <a:solidFill>
                  <a:srgbClr val="FFFFFF"/>
                </a:solidFill>
                <a:prstDash val="solid"/>
                <a:miter lim="800000"/>
              </a:ln>
              <a:effectLst/>
            </c:spPr>
            <c:extLst>
              <c:ext xmlns:c16="http://schemas.microsoft.com/office/drawing/2014/chart" uri="{C3380CC4-5D6E-409C-BE32-E72D297353CC}">
                <c16:uniqueId val="{00000009-2BC5-E145-81E1-9F5AFCC6921C}"/>
              </c:ext>
            </c:extLst>
          </c:dPt>
          <c:dPt>
            <c:idx val="5"/>
            <c:bubble3D val="0"/>
            <c:spPr>
              <a:noFill/>
              <a:ln w="12700" cap="flat">
                <a:solidFill>
                  <a:srgbClr val="FFFFFF"/>
                </a:solidFill>
                <a:prstDash val="solid"/>
                <a:miter lim="800000"/>
              </a:ln>
              <a:effectLst/>
            </c:spPr>
            <c:extLst>
              <c:ext xmlns:c16="http://schemas.microsoft.com/office/drawing/2014/chart" uri="{C3380CC4-5D6E-409C-BE32-E72D297353CC}">
                <c16:uniqueId val="{0000000B-2BC5-E145-81E1-9F5AFCC6921C}"/>
              </c:ext>
            </c:extLst>
          </c:dPt>
          <c:dPt>
            <c:idx val="6"/>
            <c:bubble3D val="0"/>
            <c:spPr>
              <a:noFill/>
              <a:ln w="12700" cap="flat">
                <a:solidFill>
                  <a:srgbClr val="FFFFFF"/>
                </a:solidFill>
                <a:prstDash val="solid"/>
                <a:miter lim="800000"/>
              </a:ln>
              <a:effectLst/>
            </c:spPr>
            <c:extLst>
              <c:ext xmlns:c16="http://schemas.microsoft.com/office/drawing/2014/chart" uri="{C3380CC4-5D6E-409C-BE32-E72D297353CC}">
                <c16:uniqueId val="{0000000D-2BC5-E145-81E1-9F5AFCC6921C}"/>
              </c:ext>
            </c:extLst>
          </c:dPt>
          <c:dPt>
            <c:idx val="7"/>
            <c:bubble3D val="0"/>
            <c:spPr>
              <a:noFill/>
              <a:ln w="12700" cap="flat">
                <a:solidFill>
                  <a:srgbClr val="FFFFFF"/>
                </a:solidFill>
                <a:prstDash val="solid"/>
                <a:miter lim="800000"/>
              </a:ln>
              <a:effectLst/>
            </c:spPr>
            <c:extLst>
              <c:ext xmlns:c16="http://schemas.microsoft.com/office/drawing/2014/chart" uri="{C3380CC4-5D6E-409C-BE32-E72D297353CC}">
                <c16:uniqueId val="{0000000F-2BC5-E145-81E1-9F5AFCC6921C}"/>
              </c:ext>
            </c:extLst>
          </c:dPt>
          <c:dPt>
            <c:idx val="8"/>
            <c:bubble3D val="0"/>
            <c:spPr>
              <a:noFill/>
              <a:ln w="12700" cap="flat">
                <a:solidFill>
                  <a:srgbClr val="FFFFFF"/>
                </a:solidFill>
                <a:prstDash val="solid"/>
                <a:miter lim="800000"/>
              </a:ln>
              <a:effectLst/>
            </c:spPr>
            <c:extLst>
              <c:ext xmlns:c16="http://schemas.microsoft.com/office/drawing/2014/chart" uri="{C3380CC4-5D6E-409C-BE32-E72D297353CC}">
                <c16:uniqueId val="{00000011-2BC5-E145-81E1-9F5AFCC6921C}"/>
              </c:ext>
            </c:extLst>
          </c:dPt>
          <c:dPt>
            <c:idx val="9"/>
            <c:bubble3D val="0"/>
            <c:spPr>
              <a:noFill/>
              <a:ln w="12700" cap="flat">
                <a:solidFill>
                  <a:srgbClr val="FFFFFF"/>
                </a:solidFill>
                <a:prstDash val="solid"/>
                <a:miter lim="800000"/>
              </a:ln>
              <a:effectLst/>
            </c:spPr>
            <c:extLst>
              <c:ext xmlns:c16="http://schemas.microsoft.com/office/drawing/2014/chart" uri="{C3380CC4-5D6E-409C-BE32-E72D297353CC}">
                <c16:uniqueId val="{00000013-2BC5-E145-81E1-9F5AFCC6921C}"/>
              </c:ext>
            </c:extLst>
          </c:dPt>
          <c:dPt>
            <c:idx val="10"/>
            <c:bubble3D val="0"/>
            <c:spPr>
              <a:noFill/>
              <a:ln w="12700" cap="flat">
                <a:solidFill>
                  <a:srgbClr val="FFFFFF"/>
                </a:solidFill>
                <a:prstDash val="solid"/>
                <a:miter lim="800000"/>
              </a:ln>
              <a:effectLst/>
            </c:spPr>
            <c:extLst>
              <c:ext xmlns:c16="http://schemas.microsoft.com/office/drawing/2014/chart" uri="{C3380CC4-5D6E-409C-BE32-E72D297353CC}">
                <c16:uniqueId val="{00000015-2BC5-E145-81E1-9F5AFCC6921C}"/>
              </c:ext>
            </c:extLst>
          </c:dPt>
          <c:dPt>
            <c:idx val="11"/>
            <c:bubble3D val="0"/>
            <c:spPr>
              <a:noFill/>
              <a:ln w="12700" cap="flat">
                <a:solidFill>
                  <a:srgbClr val="FFFFFF"/>
                </a:solidFill>
                <a:prstDash val="solid"/>
                <a:miter lim="800000"/>
              </a:ln>
              <a:effectLst/>
            </c:spPr>
            <c:extLst>
              <c:ext xmlns:c16="http://schemas.microsoft.com/office/drawing/2014/chart" uri="{C3380CC4-5D6E-409C-BE32-E72D297353CC}">
                <c16:uniqueId val="{00000017-2BC5-E145-81E1-9F5AFCC6921C}"/>
              </c:ext>
            </c:extLst>
          </c:dPt>
          <c:dPt>
            <c:idx val="12"/>
            <c:bubble3D val="0"/>
            <c:spPr>
              <a:noFill/>
              <a:ln w="12700" cap="flat">
                <a:solidFill>
                  <a:srgbClr val="FFFFFF"/>
                </a:solidFill>
                <a:prstDash val="solid"/>
                <a:miter lim="800000"/>
              </a:ln>
              <a:effectLst/>
            </c:spPr>
            <c:extLst>
              <c:ext xmlns:c16="http://schemas.microsoft.com/office/drawing/2014/chart" uri="{C3380CC4-5D6E-409C-BE32-E72D297353CC}">
                <c16:uniqueId val="{00000019-2BC5-E145-81E1-9F5AFCC6921C}"/>
              </c:ext>
            </c:extLst>
          </c:dPt>
          <c:dPt>
            <c:idx val="13"/>
            <c:bubble3D val="0"/>
            <c:spPr>
              <a:noFill/>
              <a:ln w="12700" cap="flat">
                <a:solidFill>
                  <a:srgbClr val="FFFFFF"/>
                </a:solidFill>
                <a:prstDash val="solid"/>
                <a:miter lim="800000"/>
              </a:ln>
              <a:effectLst/>
            </c:spPr>
            <c:extLst>
              <c:ext xmlns:c16="http://schemas.microsoft.com/office/drawing/2014/chart" uri="{C3380CC4-5D6E-409C-BE32-E72D297353CC}">
                <c16:uniqueId val="{0000001B-2BC5-E145-81E1-9F5AFCC6921C}"/>
              </c:ext>
            </c:extLst>
          </c:dPt>
          <c:dPt>
            <c:idx val="14"/>
            <c:bubble3D val="0"/>
            <c:spPr>
              <a:noFill/>
              <a:ln w="12700" cap="flat">
                <a:solidFill>
                  <a:srgbClr val="FFFFFF"/>
                </a:solidFill>
                <a:prstDash val="solid"/>
                <a:miter lim="800000"/>
              </a:ln>
              <a:effectLst/>
            </c:spPr>
            <c:extLst>
              <c:ext xmlns:c16="http://schemas.microsoft.com/office/drawing/2014/chart" uri="{C3380CC4-5D6E-409C-BE32-E72D297353CC}">
                <c16:uniqueId val="{0000001D-2BC5-E145-81E1-9F5AFCC6921C}"/>
              </c:ext>
            </c:extLst>
          </c:dPt>
          <c:dPt>
            <c:idx val="15"/>
            <c:bubble3D val="0"/>
            <c:spPr>
              <a:noFill/>
              <a:ln w="12700" cap="flat">
                <a:solidFill>
                  <a:srgbClr val="FFFFFF"/>
                </a:solidFill>
                <a:prstDash val="solid"/>
                <a:miter lim="800000"/>
              </a:ln>
              <a:effectLst/>
            </c:spPr>
            <c:extLst>
              <c:ext xmlns:c16="http://schemas.microsoft.com/office/drawing/2014/chart" uri="{C3380CC4-5D6E-409C-BE32-E72D297353CC}">
                <c16:uniqueId val="{0000001F-2BC5-E145-81E1-9F5AFCC6921C}"/>
              </c:ext>
            </c:extLst>
          </c:dPt>
          <c:dPt>
            <c:idx val="16"/>
            <c:bubble3D val="0"/>
            <c:spPr>
              <a:noFill/>
              <a:ln w="12700" cap="flat">
                <a:solidFill>
                  <a:srgbClr val="FFFFFF"/>
                </a:solidFill>
                <a:prstDash val="solid"/>
                <a:miter lim="800000"/>
              </a:ln>
              <a:effectLst/>
            </c:spPr>
            <c:extLst>
              <c:ext xmlns:c16="http://schemas.microsoft.com/office/drawing/2014/chart" uri="{C3380CC4-5D6E-409C-BE32-E72D297353CC}">
                <c16:uniqueId val="{00000021-2BC5-E145-81E1-9F5AFCC6921C}"/>
              </c:ext>
            </c:extLst>
          </c:dPt>
          <c:dPt>
            <c:idx val="17"/>
            <c:bubble3D val="0"/>
            <c:spPr>
              <a:noFill/>
              <a:ln w="12700" cap="flat">
                <a:solidFill>
                  <a:srgbClr val="FFFFFF"/>
                </a:solidFill>
                <a:prstDash val="solid"/>
                <a:miter lim="800000"/>
              </a:ln>
              <a:effectLst/>
            </c:spPr>
            <c:extLst>
              <c:ext xmlns:c16="http://schemas.microsoft.com/office/drawing/2014/chart" uri="{C3380CC4-5D6E-409C-BE32-E72D297353CC}">
                <c16:uniqueId val="{00000023-2BC5-E145-81E1-9F5AFCC6921C}"/>
              </c:ext>
            </c:extLst>
          </c:dPt>
          <c:dPt>
            <c:idx val="18"/>
            <c:bubble3D val="0"/>
            <c:spPr>
              <a:noFill/>
              <a:ln w="12700" cap="flat">
                <a:solidFill>
                  <a:srgbClr val="FFFFFF"/>
                </a:solidFill>
                <a:prstDash val="solid"/>
                <a:miter lim="800000"/>
              </a:ln>
              <a:effectLst/>
            </c:spPr>
            <c:extLst>
              <c:ext xmlns:c16="http://schemas.microsoft.com/office/drawing/2014/chart" uri="{C3380CC4-5D6E-409C-BE32-E72D297353CC}">
                <c16:uniqueId val="{00000025-2BC5-E145-81E1-9F5AFCC6921C}"/>
              </c:ext>
            </c:extLst>
          </c:dPt>
          <c:cat>
            <c:strRef>
              <c:f>Sheet1!$B$1:$T$1</c:f>
              <c:strCache>
                <c:ptCount val="19"/>
                <c:pt idx="0">
                  <c:v>April</c:v>
                </c:pt>
                <c:pt idx="1">
                  <c:v>May</c:v>
                </c:pt>
                <c:pt idx="2">
                  <c:v>June</c:v>
                </c:pt>
                <c:pt idx="3">
                  <c:v>July</c:v>
                </c:pt>
                <c:pt idx="4">
                  <c:v>August</c:v>
                </c:pt>
                <c:pt idx="5">
                  <c:v>September</c:v>
                </c:pt>
                <c:pt idx="6">
                  <c:v>Untitled 1</c:v>
                </c:pt>
                <c:pt idx="7">
                  <c:v>Untitled 2</c:v>
                </c:pt>
                <c:pt idx="8">
                  <c:v>Untitled 3</c:v>
                </c:pt>
                <c:pt idx="9">
                  <c:v>Untitled 4</c:v>
                </c:pt>
                <c:pt idx="10">
                  <c:v>Untitled 5</c:v>
                </c:pt>
                <c:pt idx="11">
                  <c:v>Untitled 6</c:v>
                </c:pt>
                <c:pt idx="12">
                  <c:v>Untitled 7</c:v>
                </c:pt>
                <c:pt idx="13">
                  <c:v>Untitled 8</c:v>
                </c:pt>
                <c:pt idx="14">
                  <c:v>Untitled 9</c:v>
                </c:pt>
                <c:pt idx="15">
                  <c:v>Untitled 10</c:v>
                </c:pt>
                <c:pt idx="16">
                  <c:v>Untitled 11</c:v>
                </c:pt>
                <c:pt idx="17">
                  <c:v>Untitled 12</c:v>
                </c:pt>
                <c:pt idx="18">
                  <c:v>Untitled 13</c:v>
                </c:pt>
              </c:strCache>
            </c:strRef>
          </c:cat>
          <c:val>
            <c:numRef>
              <c:f>Sheet1!$B$2:$T$2</c:f>
              <c:numCache>
                <c:formatCode>General</c:formatCode>
                <c:ptCount val="19"/>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numCache>
            </c:numRef>
          </c:val>
          <c:extLst>
            <c:ext xmlns:c16="http://schemas.microsoft.com/office/drawing/2014/chart" uri="{C3380CC4-5D6E-409C-BE32-E72D297353CC}">
              <c16:uniqueId val="{00000026-2BC5-E145-81E1-9F5AFCC6921C}"/>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8.6776900000000004E-2"/>
          <c:y val="8.6776900000000004E-2"/>
          <c:w val="0.82644600000000001"/>
          <c:h val="0.81394599999999995"/>
        </c:manualLayout>
      </c:layout>
      <c:pieChart>
        <c:varyColors val="0"/>
        <c:ser>
          <c:idx val="0"/>
          <c:order val="0"/>
          <c:tx>
            <c:strRef>
              <c:f>Sheet1!$A$2</c:f>
              <c:strCache>
                <c:ptCount val="1"/>
                <c:pt idx="0">
                  <c:v>Region 1</c:v>
                </c:pt>
              </c:strCache>
            </c:strRef>
          </c:tx>
          <c:spPr>
            <a:noFill/>
            <a:ln w="12700" cap="flat">
              <a:solidFill>
                <a:srgbClr val="FFFFFF"/>
              </a:solidFill>
              <a:prstDash val="solid"/>
              <a:miter lim="800000"/>
            </a:ln>
            <a:effectLst/>
          </c:spPr>
          <c:dPt>
            <c:idx val="0"/>
            <c:bubble3D val="0"/>
            <c:spPr>
              <a:noFill/>
              <a:ln w="12700" cap="flat">
                <a:solidFill>
                  <a:srgbClr val="FFFFFF"/>
                </a:solidFill>
                <a:prstDash val="solid"/>
                <a:miter lim="800000"/>
              </a:ln>
              <a:effectLst/>
            </c:spPr>
            <c:extLst>
              <c:ext xmlns:c16="http://schemas.microsoft.com/office/drawing/2014/chart" uri="{C3380CC4-5D6E-409C-BE32-E72D297353CC}">
                <c16:uniqueId val="{00000001-BB98-C24F-BAFC-B58CC5E148A4}"/>
              </c:ext>
            </c:extLst>
          </c:dPt>
          <c:dPt>
            <c:idx val="1"/>
            <c:bubble3D val="0"/>
            <c:explosion val="21"/>
            <c:spPr>
              <a:noFill/>
              <a:ln w="38100" cap="flat">
                <a:solidFill>
                  <a:srgbClr val="FFFFFF"/>
                </a:solidFill>
                <a:prstDash val="solid"/>
                <a:miter lim="800000"/>
              </a:ln>
              <a:effectLst/>
            </c:spPr>
            <c:extLst>
              <c:ext xmlns:c16="http://schemas.microsoft.com/office/drawing/2014/chart" uri="{C3380CC4-5D6E-409C-BE32-E72D297353CC}">
                <c16:uniqueId val="{00000003-BB98-C24F-BAFC-B58CC5E148A4}"/>
              </c:ext>
            </c:extLst>
          </c:dPt>
          <c:dPt>
            <c:idx val="2"/>
            <c:bubble3D val="0"/>
            <c:spPr>
              <a:noFill/>
              <a:ln w="12700" cap="flat">
                <a:solidFill>
                  <a:srgbClr val="FFFFFF"/>
                </a:solidFill>
                <a:prstDash val="solid"/>
                <a:miter lim="800000"/>
              </a:ln>
              <a:effectLst/>
            </c:spPr>
            <c:extLst>
              <c:ext xmlns:c16="http://schemas.microsoft.com/office/drawing/2014/chart" uri="{C3380CC4-5D6E-409C-BE32-E72D297353CC}">
                <c16:uniqueId val="{00000005-BB98-C24F-BAFC-B58CC5E148A4}"/>
              </c:ext>
            </c:extLst>
          </c:dPt>
          <c:dPt>
            <c:idx val="3"/>
            <c:bubble3D val="0"/>
            <c:spPr>
              <a:noFill/>
              <a:ln w="12700" cap="flat">
                <a:solidFill>
                  <a:srgbClr val="FFFFFF"/>
                </a:solidFill>
                <a:prstDash val="solid"/>
                <a:miter lim="800000"/>
              </a:ln>
              <a:effectLst/>
            </c:spPr>
            <c:extLst>
              <c:ext xmlns:c16="http://schemas.microsoft.com/office/drawing/2014/chart" uri="{C3380CC4-5D6E-409C-BE32-E72D297353CC}">
                <c16:uniqueId val="{00000007-BB98-C24F-BAFC-B58CC5E148A4}"/>
              </c:ext>
            </c:extLst>
          </c:dPt>
          <c:dPt>
            <c:idx val="4"/>
            <c:bubble3D val="0"/>
            <c:spPr>
              <a:noFill/>
              <a:ln w="12700" cap="flat">
                <a:solidFill>
                  <a:srgbClr val="FFFFFF"/>
                </a:solidFill>
                <a:prstDash val="solid"/>
                <a:miter lim="800000"/>
              </a:ln>
              <a:effectLst/>
            </c:spPr>
            <c:extLst>
              <c:ext xmlns:c16="http://schemas.microsoft.com/office/drawing/2014/chart" uri="{C3380CC4-5D6E-409C-BE32-E72D297353CC}">
                <c16:uniqueId val="{00000009-BB98-C24F-BAFC-B58CC5E148A4}"/>
              </c:ext>
            </c:extLst>
          </c:dPt>
          <c:dPt>
            <c:idx val="5"/>
            <c:bubble3D val="0"/>
            <c:spPr>
              <a:noFill/>
              <a:ln w="12700" cap="flat">
                <a:solidFill>
                  <a:srgbClr val="FFFFFF"/>
                </a:solidFill>
                <a:prstDash val="solid"/>
                <a:miter lim="800000"/>
              </a:ln>
              <a:effectLst/>
            </c:spPr>
            <c:extLst>
              <c:ext xmlns:c16="http://schemas.microsoft.com/office/drawing/2014/chart" uri="{C3380CC4-5D6E-409C-BE32-E72D297353CC}">
                <c16:uniqueId val="{0000000B-BB98-C24F-BAFC-B58CC5E148A4}"/>
              </c:ext>
            </c:extLst>
          </c:dPt>
          <c:dPt>
            <c:idx val="6"/>
            <c:bubble3D val="0"/>
            <c:spPr>
              <a:noFill/>
              <a:ln w="12700" cap="flat">
                <a:solidFill>
                  <a:srgbClr val="FFFFFF"/>
                </a:solidFill>
                <a:prstDash val="solid"/>
                <a:miter lim="800000"/>
              </a:ln>
              <a:effectLst/>
            </c:spPr>
            <c:extLst>
              <c:ext xmlns:c16="http://schemas.microsoft.com/office/drawing/2014/chart" uri="{C3380CC4-5D6E-409C-BE32-E72D297353CC}">
                <c16:uniqueId val="{0000000D-BB98-C24F-BAFC-B58CC5E148A4}"/>
              </c:ext>
            </c:extLst>
          </c:dPt>
          <c:dPt>
            <c:idx val="7"/>
            <c:bubble3D val="0"/>
            <c:spPr>
              <a:noFill/>
              <a:ln w="12700" cap="flat">
                <a:solidFill>
                  <a:srgbClr val="FFFFFF"/>
                </a:solidFill>
                <a:prstDash val="solid"/>
                <a:miter lim="800000"/>
              </a:ln>
              <a:effectLst/>
            </c:spPr>
            <c:extLst>
              <c:ext xmlns:c16="http://schemas.microsoft.com/office/drawing/2014/chart" uri="{C3380CC4-5D6E-409C-BE32-E72D297353CC}">
                <c16:uniqueId val="{0000000F-BB98-C24F-BAFC-B58CC5E148A4}"/>
              </c:ext>
            </c:extLst>
          </c:dPt>
          <c:dPt>
            <c:idx val="8"/>
            <c:bubble3D val="0"/>
            <c:spPr>
              <a:noFill/>
              <a:ln w="12700" cap="flat">
                <a:solidFill>
                  <a:srgbClr val="FFFFFF"/>
                </a:solidFill>
                <a:prstDash val="solid"/>
                <a:miter lim="800000"/>
              </a:ln>
              <a:effectLst/>
            </c:spPr>
            <c:extLst>
              <c:ext xmlns:c16="http://schemas.microsoft.com/office/drawing/2014/chart" uri="{C3380CC4-5D6E-409C-BE32-E72D297353CC}">
                <c16:uniqueId val="{00000011-BB98-C24F-BAFC-B58CC5E148A4}"/>
              </c:ext>
            </c:extLst>
          </c:dPt>
          <c:dPt>
            <c:idx val="9"/>
            <c:bubble3D val="0"/>
            <c:spPr>
              <a:noFill/>
              <a:ln w="12700" cap="flat">
                <a:solidFill>
                  <a:srgbClr val="FFFFFF"/>
                </a:solidFill>
                <a:prstDash val="solid"/>
                <a:miter lim="800000"/>
              </a:ln>
              <a:effectLst/>
            </c:spPr>
            <c:extLst>
              <c:ext xmlns:c16="http://schemas.microsoft.com/office/drawing/2014/chart" uri="{C3380CC4-5D6E-409C-BE32-E72D297353CC}">
                <c16:uniqueId val="{00000013-BB98-C24F-BAFC-B58CC5E148A4}"/>
              </c:ext>
            </c:extLst>
          </c:dPt>
          <c:cat>
            <c:strRef>
              <c:f>Sheet1!$B$1:$K$1</c:f>
              <c:strCache>
                <c:ptCount val="10"/>
                <c:pt idx="0">
                  <c:v>April</c:v>
                </c:pt>
                <c:pt idx="1">
                  <c:v>August</c:v>
                </c:pt>
                <c:pt idx="2">
                  <c:v>September</c:v>
                </c:pt>
                <c:pt idx="3">
                  <c:v>Untitled 1</c:v>
                </c:pt>
                <c:pt idx="4">
                  <c:v>Untitled 2</c:v>
                </c:pt>
                <c:pt idx="5">
                  <c:v>Untitled 3</c:v>
                </c:pt>
                <c:pt idx="6">
                  <c:v>Untitled 4</c:v>
                </c:pt>
                <c:pt idx="7">
                  <c:v>Untitled 5</c:v>
                </c:pt>
                <c:pt idx="8">
                  <c:v>Untitled 6</c:v>
                </c:pt>
                <c:pt idx="9">
                  <c:v>Untitled 7</c:v>
                </c:pt>
              </c:strCache>
            </c:strRef>
          </c:cat>
          <c:val>
            <c:numRef>
              <c:f>Sheet1!$B$2:$K$2</c:f>
              <c:numCache>
                <c:formatCode>General</c:formatCode>
                <c:ptCount val="10"/>
                <c:pt idx="0">
                  <c:v>1</c:v>
                </c:pt>
                <c:pt idx="1">
                  <c:v>1</c:v>
                </c:pt>
                <c:pt idx="2">
                  <c:v>1</c:v>
                </c:pt>
                <c:pt idx="3">
                  <c:v>1</c:v>
                </c:pt>
                <c:pt idx="4">
                  <c:v>1</c:v>
                </c:pt>
                <c:pt idx="5">
                  <c:v>1</c:v>
                </c:pt>
                <c:pt idx="6">
                  <c:v>1</c:v>
                </c:pt>
                <c:pt idx="7">
                  <c:v>1</c:v>
                </c:pt>
                <c:pt idx="8">
                  <c:v>1</c:v>
                </c:pt>
                <c:pt idx="9">
                  <c:v>1</c:v>
                </c:pt>
              </c:numCache>
            </c:numRef>
          </c:val>
          <c:extLst>
            <c:ext xmlns:c16="http://schemas.microsoft.com/office/drawing/2014/chart" uri="{C3380CC4-5D6E-409C-BE32-E72D297353CC}">
              <c16:uniqueId val="{00000014-BB98-C24F-BAFC-B58CC5E148A4}"/>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8.6776900000000004E-2"/>
          <c:y val="8.6776900000000004E-2"/>
          <c:w val="0.82644600000000001"/>
          <c:h val="0.81394599999999995"/>
        </c:manualLayout>
      </c:layout>
      <c:pieChart>
        <c:varyColors val="0"/>
        <c:ser>
          <c:idx val="0"/>
          <c:order val="0"/>
          <c:tx>
            <c:strRef>
              <c:f>Sheet1!$A$2</c:f>
              <c:strCache>
                <c:ptCount val="1"/>
                <c:pt idx="0">
                  <c:v>Region 1</c:v>
                </c:pt>
              </c:strCache>
            </c:strRef>
          </c:tx>
          <c:spPr>
            <a:noFill/>
            <a:ln w="12700" cap="flat">
              <a:solidFill>
                <a:srgbClr val="FFFFFF"/>
              </a:solidFill>
              <a:prstDash val="solid"/>
              <a:miter lim="800000"/>
            </a:ln>
            <a:effectLst/>
          </c:spPr>
          <c:dPt>
            <c:idx val="0"/>
            <c:bubble3D val="0"/>
            <c:spPr>
              <a:noFill/>
              <a:ln w="12700" cap="flat">
                <a:solidFill>
                  <a:srgbClr val="FFFFFF"/>
                </a:solidFill>
                <a:prstDash val="solid"/>
                <a:miter lim="800000"/>
              </a:ln>
              <a:effectLst/>
            </c:spPr>
            <c:extLst>
              <c:ext xmlns:c16="http://schemas.microsoft.com/office/drawing/2014/chart" uri="{C3380CC4-5D6E-409C-BE32-E72D297353CC}">
                <c16:uniqueId val="{00000001-8A82-864E-8A9B-799C218CFBFE}"/>
              </c:ext>
            </c:extLst>
          </c:dPt>
          <c:dPt>
            <c:idx val="1"/>
            <c:bubble3D val="0"/>
            <c:explosion val="21"/>
            <c:spPr>
              <a:noFill/>
              <a:ln w="38100" cap="flat">
                <a:solidFill>
                  <a:srgbClr val="FFFFFF"/>
                </a:solidFill>
                <a:prstDash val="solid"/>
                <a:miter lim="800000"/>
              </a:ln>
              <a:effectLst/>
            </c:spPr>
            <c:extLst>
              <c:ext xmlns:c16="http://schemas.microsoft.com/office/drawing/2014/chart" uri="{C3380CC4-5D6E-409C-BE32-E72D297353CC}">
                <c16:uniqueId val="{00000003-8A82-864E-8A9B-799C218CFBFE}"/>
              </c:ext>
            </c:extLst>
          </c:dPt>
          <c:dPt>
            <c:idx val="2"/>
            <c:bubble3D val="0"/>
            <c:spPr>
              <a:noFill/>
              <a:ln w="12700" cap="flat">
                <a:solidFill>
                  <a:srgbClr val="FFFFFF"/>
                </a:solidFill>
                <a:prstDash val="solid"/>
                <a:miter lim="800000"/>
              </a:ln>
              <a:effectLst/>
            </c:spPr>
            <c:extLst>
              <c:ext xmlns:c16="http://schemas.microsoft.com/office/drawing/2014/chart" uri="{C3380CC4-5D6E-409C-BE32-E72D297353CC}">
                <c16:uniqueId val="{00000005-8A82-864E-8A9B-799C218CFBFE}"/>
              </c:ext>
            </c:extLst>
          </c:dPt>
          <c:dPt>
            <c:idx val="3"/>
            <c:bubble3D val="0"/>
            <c:spPr>
              <a:noFill/>
              <a:ln w="12700" cap="flat">
                <a:solidFill>
                  <a:srgbClr val="FFFFFF"/>
                </a:solidFill>
                <a:prstDash val="solid"/>
                <a:miter lim="800000"/>
              </a:ln>
              <a:effectLst/>
            </c:spPr>
            <c:extLst>
              <c:ext xmlns:c16="http://schemas.microsoft.com/office/drawing/2014/chart" uri="{C3380CC4-5D6E-409C-BE32-E72D297353CC}">
                <c16:uniqueId val="{00000007-8A82-864E-8A9B-799C218CFBFE}"/>
              </c:ext>
            </c:extLst>
          </c:dPt>
          <c:dPt>
            <c:idx val="4"/>
            <c:bubble3D val="0"/>
            <c:spPr>
              <a:noFill/>
              <a:ln w="12700" cap="flat">
                <a:solidFill>
                  <a:srgbClr val="FFFFFF"/>
                </a:solidFill>
                <a:prstDash val="solid"/>
                <a:miter lim="800000"/>
              </a:ln>
              <a:effectLst/>
            </c:spPr>
            <c:extLst>
              <c:ext xmlns:c16="http://schemas.microsoft.com/office/drawing/2014/chart" uri="{C3380CC4-5D6E-409C-BE32-E72D297353CC}">
                <c16:uniqueId val="{00000009-8A82-864E-8A9B-799C218CFBFE}"/>
              </c:ext>
            </c:extLst>
          </c:dPt>
          <c:dPt>
            <c:idx val="5"/>
            <c:bubble3D val="0"/>
            <c:spPr>
              <a:noFill/>
              <a:ln w="12700" cap="flat">
                <a:solidFill>
                  <a:srgbClr val="FFFFFF"/>
                </a:solidFill>
                <a:prstDash val="solid"/>
                <a:miter lim="800000"/>
              </a:ln>
              <a:effectLst/>
            </c:spPr>
            <c:extLst>
              <c:ext xmlns:c16="http://schemas.microsoft.com/office/drawing/2014/chart" uri="{C3380CC4-5D6E-409C-BE32-E72D297353CC}">
                <c16:uniqueId val="{0000000B-8A82-864E-8A9B-799C218CFBFE}"/>
              </c:ext>
            </c:extLst>
          </c:dPt>
          <c:dPt>
            <c:idx val="6"/>
            <c:bubble3D val="0"/>
            <c:spPr>
              <a:noFill/>
              <a:ln w="12700" cap="flat">
                <a:solidFill>
                  <a:srgbClr val="FFFFFF"/>
                </a:solidFill>
                <a:prstDash val="solid"/>
                <a:miter lim="800000"/>
              </a:ln>
              <a:effectLst/>
            </c:spPr>
            <c:extLst>
              <c:ext xmlns:c16="http://schemas.microsoft.com/office/drawing/2014/chart" uri="{C3380CC4-5D6E-409C-BE32-E72D297353CC}">
                <c16:uniqueId val="{0000000D-8A82-864E-8A9B-799C218CFBFE}"/>
              </c:ext>
            </c:extLst>
          </c:dPt>
          <c:dPt>
            <c:idx val="7"/>
            <c:bubble3D val="0"/>
            <c:spPr>
              <a:noFill/>
              <a:ln w="12700" cap="flat">
                <a:solidFill>
                  <a:srgbClr val="FFFFFF"/>
                </a:solidFill>
                <a:prstDash val="solid"/>
                <a:miter lim="800000"/>
              </a:ln>
              <a:effectLst/>
            </c:spPr>
            <c:extLst>
              <c:ext xmlns:c16="http://schemas.microsoft.com/office/drawing/2014/chart" uri="{C3380CC4-5D6E-409C-BE32-E72D297353CC}">
                <c16:uniqueId val="{0000000F-8A82-864E-8A9B-799C218CFBFE}"/>
              </c:ext>
            </c:extLst>
          </c:dPt>
          <c:dPt>
            <c:idx val="8"/>
            <c:bubble3D val="0"/>
            <c:spPr>
              <a:noFill/>
              <a:ln w="12700" cap="flat">
                <a:solidFill>
                  <a:srgbClr val="FFFFFF"/>
                </a:solidFill>
                <a:prstDash val="solid"/>
                <a:miter lim="800000"/>
              </a:ln>
              <a:effectLst/>
            </c:spPr>
            <c:extLst>
              <c:ext xmlns:c16="http://schemas.microsoft.com/office/drawing/2014/chart" uri="{C3380CC4-5D6E-409C-BE32-E72D297353CC}">
                <c16:uniqueId val="{00000011-8A82-864E-8A9B-799C218CFBFE}"/>
              </c:ext>
            </c:extLst>
          </c:dPt>
          <c:dPt>
            <c:idx val="9"/>
            <c:bubble3D val="0"/>
            <c:spPr>
              <a:noFill/>
              <a:ln w="12700" cap="flat">
                <a:solidFill>
                  <a:srgbClr val="FFFFFF"/>
                </a:solidFill>
                <a:prstDash val="solid"/>
                <a:miter lim="800000"/>
              </a:ln>
              <a:effectLst/>
            </c:spPr>
            <c:extLst>
              <c:ext xmlns:c16="http://schemas.microsoft.com/office/drawing/2014/chart" uri="{C3380CC4-5D6E-409C-BE32-E72D297353CC}">
                <c16:uniqueId val="{00000013-8A82-864E-8A9B-799C218CFBFE}"/>
              </c:ext>
            </c:extLst>
          </c:dPt>
          <c:dPt>
            <c:idx val="10"/>
            <c:bubble3D val="0"/>
            <c:spPr>
              <a:noFill/>
              <a:ln w="12700" cap="flat">
                <a:solidFill>
                  <a:srgbClr val="FFFFFF"/>
                </a:solidFill>
                <a:prstDash val="solid"/>
                <a:miter lim="800000"/>
              </a:ln>
              <a:effectLst/>
            </c:spPr>
            <c:extLst>
              <c:ext xmlns:c16="http://schemas.microsoft.com/office/drawing/2014/chart" uri="{C3380CC4-5D6E-409C-BE32-E72D297353CC}">
                <c16:uniqueId val="{00000015-8A82-864E-8A9B-799C218CFBFE}"/>
              </c:ext>
            </c:extLst>
          </c:dPt>
          <c:dPt>
            <c:idx val="11"/>
            <c:bubble3D val="0"/>
            <c:spPr>
              <a:noFill/>
              <a:ln w="12700" cap="flat">
                <a:solidFill>
                  <a:srgbClr val="FFFFFF"/>
                </a:solidFill>
                <a:prstDash val="solid"/>
                <a:miter lim="800000"/>
              </a:ln>
              <a:effectLst/>
            </c:spPr>
            <c:extLst>
              <c:ext xmlns:c16="http://schemas.microsoft.com/office/drawing/2014/chart" uri="{C3380CC4-5D6E-409C-BE32-E72D297353CC}">
                <c16:uniqueId val="{00000017-8A82-864E-8A9B-799C218CFBFE}"/>
              </c:ext>
            </c:extLst>
          </c:dPt>
          <c:dPt>
            <c:idx val="12"/>
            <c:bubble3D val="0"/>
            <c:spPr>
              <a:noFill/>
              <a:ln w="12700" cap="flat">
                <a:solidFill>
                  <a:srgbClr val="FFFFFF"/>
                </a:solidFill>
                <a:prstDash val="solid"/>
                <a:miter lim="800000"/>
              </a:ln>
              <a:effectLst/>
            </c:spPr>
            <c:extLst>
              <c:ext xmlns:c16="http://schemas.microsoft.com/office/drawing/2014/chart" uri="{C3380CC4-5D6E-409C-BE32-E72D297353CC}">
                <c16:uniqueId val="{00000019-8A82-864E-8A9B-799C218CFBFE}"/>
              </c:ext>
            </c:extLst>
          </c:dPt>
          <c:cat>
            <c:strRef>
              <c:f>Sheet1!$B$1:$N$1</c:f>
              <c:strCache>
                <c:ptCount val="13"/>
                <c:pt idx="0">
                  <c:v>April</c:v>
                </c:pt>
                <c:pt idx="1">
                  <c:v>May</c:v>
                </c:pt>
                <c:pt idx="2">
                  <c:v>June</c:v>
                </c:pt>
                <c:pt idx="3">
                  <c:v>July</c:v>
                </c:pt>
                <c:pt idx="4">
                  <c:v>August</c:v>
                </c:pt>
                <c:pt idx="5">
                  <c:v>September</c:v>
                </c:pt>
                <c:pt idx="6">
                  <c:v>Untitled 1</c:v>
                </c:pt>
                <c:pt idx="7">
                  <c:v>Untitled 2</c:v>
                </c:pt>
                <c:pt idx="8">
                  <c:v>Untitled 3</c:v>
                </c:pt>
                <c:pt idx="9">
                  <c:v>Untitled 4</c:v>
                </c:pt>
                <c:pt idx="10">
                  <c:v>Untitled 5</c:v>
                </c:pt>
                <c:pt idx="11">
                  <c:v>Untitled 6</c:v>
                </c:pt>
                <c:pt idx="12">
                  <c:v>Untitled 7</c:v>
                </c:pt>
              </c:strCache>
            </c:strRef>
          </c:cat>
          <c:val>
            <c:numRef>
              <c:f>Sheet1!$B$2:$N$2</c:f>
              <c:numCache>
                <c:formatCode>General</c:formatCode>
                <c:ptCount val="13"/>
                <c:pt idx="0">
                  <c:v>1</c:v>
                </c:pt>
                <c:pt idx="1">
                  <c:v>1</c:v>
                </c:pt>
                <c:pt idx="2">
                  <c:v>1</c:v>
                </c:pt>
                <c:pt idx="3">
                  <c:v>1</c:v>
                </c:pt>
                <c:pt idx="4">
                  <c:v>1</c:v>
                </c:pt>
                <c:pt idx="5">
                  <c:v>1</c:v>
                </c:pt>
                <c:pt idx="6">
                  <c:v>1</c:v>
                </c:pt>
                <c:pt idx="7">
                  <c:v>1</c:v>
                </c:pt>
                <c:pt idx="8">
                  <c:v>1</c:v>
                </c:pt>
                <c:pt idx="9">
                  <c:v>1</c:v>
                </c:pt>
                <c:pt idx="10">
                  <c:v>1</c:v>
                </c:pt>
                <c:pt idx="11">
                  <c:v>1</c:v>
                </c:pt>
                <c:pt idx="12">
                  <c:v>1</c:v>
                </c:pt>
              </c:numCache>
            </c:numRef>
          </c:val>
          <c:extLst>
            <c:ext xmlns:c16="http://schemas.microsoft.com/office/drawing/2014/chart" uri="{C3380CC4-5D6E-409C-BE32-E72D297353CC}">
              <c16:uniqueId val="{0000001A-8A82-864E-8A9B-799C218CFBFE}"/>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noFill/>
            <a:ln w="38100" cap="flat">
              <a:solidFill>
                <a:srgbClr val="FFFFFF"/>
              </a:solidFill>
              <a:prstDash val="solid"/>
              <a:miter lim="800000"/>
            </a:ln>
            <a:effectLst/>
          </c:spPr>
          <c:explosion val="23"/>
          <c:dPt>
            <c:idx val="0"/>
            <c:bubble3D val="0"/>
            <c:spPr>
              <a:noFill/>
              <a:ln w="38100" cap="flat">
                <a:solidFill>
                  <a:srgbClr val="FFFFFF"/>
                </a:solidFill>
                <a:prstDash val="solid"/>
                <a:miter lim="800000"/>
              </a:ln>
              <a:effectLst/>
            </c:spPr>
            <c:extLst>
              <c:ext xmlns:c16="http://schemas.microsoft.com/office/drawing/2014/chart" uri="{C3380CC4-5D6E-409C-BE32-E72D297353CC}">
                <c16:uniqueId val="{00000001-2A38-3944-98CA-ADE5447B3318}"/>
              </c:ext>
            </c:extLst>
          </c:dPt>
          <c:dPt>
            <c:idx val="1"/>
            <c:bubble3D val="0"/>
            <c:explosion val="0"/>
            <c:spPr>
              <a:noFill/>
              <a:ln w="12700" cap="flat">
                <a:solidFill>
                  <a:srgbClr val="FFFFFF"/>
                </a:solidFill>
                <a:prstDash val="solid"/>
                <a:miter lim="800000"/>
              </a:ln>
              <a:effectLst/>
            </c:spPr>
            <c:extLst>
              <c:ext xmlns:c16="http://schemas.microsoft.com/office/drawing/2014/chart" uri="{C3380CC4-5D6E-409C-BE32-E72D297353CC}">
                <c16:uniqueId val="{00000003-2A38-3944-98CA-ADE5447B3318}"/>
              </c:ext>
            </c:extLst>
          </c:dPt>
          <c:dPt>
            <c:idx val="2"/>
            <c:bubble3D val="0"/>
            <c:explosion val="0"/>
            <c:spPr>
              <a:noFill/>
              <a:ln w="12700" cap="flat">
                <a:solidFill>
                  <a:srgbClr val="FFFFFF"/>
                </a:solidFill>
                <a:prstDash val="solid"/>
                <a:miter lim="800000"/>
              </a:ln>
              <a:effectLst/>
            </c:spPr>
            <c:extLst>
              <c:ext xmlns:c16="http://schemas.microsoft.com/office/drawing/2014/chart" uri="{C3380CC4-5D6E-409C-BE32-E72D297353CC}">
                <c16:uniqueId val="{00000005-2A38-3944-98CA-ADE5447B3318}"/>
              </c:ext>
            </c:extLst>
          </c:dPt>
          <c:dPt>
            <c:idx val="3"/>
            <c:bubble3D val="0"/>
            <c:explosion val="0"/>
            <c:spPr>
              <a:noFill/>
              <a:ln w="12700" cap="flat">
                <a:solidFill>
                  <a:srgbClr val="FFFFFF"/>
                </a:solidFill>
                <a:prstDash val="solid"/>
                <a:miter lim="800000"/>
              </a:ln>
              <a:effectLst/>
            </c:spPr>
            <c:extLst>
              <c:ext xmlns:c16="http://schemas.microsoft.com/office/drawing/2014/chart" uri="{C3380CC4-5D6E-409C-BE32-E72D297353CC}">
                <c16:uniqueId val="{00000007-2A38-3944-98CA-ADE5447B3318}"/>
              </c:ext>
            </c:extLst>
          </c:dPt>
          <c:dPt>
            <c:idx val="4"/>
            <c:bubble3D val="0"/>
            <c:explosion val="0"/>
            <c:spPr>
              <a:noFill/>
              <a:ln w="12700" cap="flat">
                <a:solidFill>
                  <a:srgbClr val="FFFFFF"/>
                </a:solidFill>
                <a:prstDash val="solid"/>
                <a:miter lim="800000"/>
              </a:ln>
              <a:effectLst/>
            </c:spPr>
            <c:extLst>
              <c:ext xmlns:c16="http://schemas.microsoft.com/office/drawing/2014/chart" uri="{C3380CC4-5D6E-409C-BE32-E72D297353CC}">
                <c16:uniqueId val="{00000009-2A38-3944-98CA-ADE5447B3318}"/>
              </c:ext>
            </c:extLst>
          </c:dPt>
          <c:cat>
            <c:strRef>
              <c:f>Sheet1!$B$1:$F$1</c:f>
              <c:strCache>
                <c:ptCount val="5"/>
                <c:pt idx="0">
                  <c:v>Untitled 3</c:v>
                </c:pt>
                <c:pt idx="1">
                  <c:v>Untitled 4</c:v>
                </c:pt>
                <c:pt idx="2">
                  <c:v>Untitled 5</c:v>
                </c:pt>
                <c:pt idx="3">
                  <c:v>Untitled 6</c:v>
                </c:pt>
                <c:pt idx="4">
                  <c:v>Untitled 7</c:v>
                </c:pt>
              </c:strCache>
            </c:strRef>
          </c:cat>
          <c:val>
            <c:numRef>
              <c:f>Sheet1!$B$2:$F$2</c:f>
              <c:numCache>
                <c:formatCode>General</c:formatCode>
                <c:ptCount val="5"/>
                <c:pt idx="0">
                  <c:v>1</c:v>
                </c:pt>
                <c:pt idx="1">
                  <c:v>1</c:v>
                </c:pt>
                <c:pt idx="2">
                  <c:v>1</c:v>
                </c:pt>
                <c:pt idx="3">
                  <c:v>1</c:v>
                </c:pt>
                <c:pt idx="4">
                  <c:v>1</c:v>
                </c:pt>
              </c:numCache>
            </c:numRef>
          </c:val>
          <c:extLst>
            <c:ext xmlns:c16="http://schemas.microsoft.com/office/drawing/2014/chart" uri="{C3380CC4-5D6E-409C-BE32-E72D297353CC}">
              <c16:uniqueId val="{0000000A-2A38-3944-98CA-ADE5447B3318}"/>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6" name="Shape 86"/>
          <p:cNvSpPr>
            <a:spLocks noGrp="1" noRot="1" noChangeAspect="1"/>
          </p:cNvSpPr>
          <p:nvPr>
            <p:ph type="sldImg"/>
          </p:nvPr>
        </p:nvSpPr>
        <p:spPr>
          <a:xfrm>
            <a:off x="1143000" y="685800"/>
            <a:ext cx="4572000" cy="3429000"/>
          </a:xfrm>
          <a:prstGeom prst="rect">
            <a:avLst/>
          </a:prstGeom>
        </p:spPr>
        <p:txBody>
          <a:bodyPr/>
          <a:lstStyle/>
          <a:p>
            <a:endParaRPr/>
          </a:p>
        </p:txBody>
      </p:sp>
      <p:sp>
        <p:nvSpPr>
          <p:cNvPr id="87" name="Shape 8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200">
        <a:latin typeface="+mn-lt"/>
        <a:ea typeface="+mn-ea"/>
        <a:cs typeface="+mn-cs"/>
        <a:sym typeface="Calibri"/>
      </a:defRPr>
    </a:lvl1pPr>
    <a:lvl2pPr indent="228600" defTabSz="1828800" latinLnBrk="0">
      <a:defRPr sz="2200">
        <a:latin typeface="+mn-lt"/>
        <a:ea typeface="+mn-ea"/>
        <a:cs typeface="+mn-cs"/>
        <a:sym typeface="Calibri"/>
      </a:defRPr>
    </a:lvl2pPr>
    <a:lvl3pPr indent="457200" defTabSz="1828800" latinLnBrk="0">
      <a:defRPr sz="2200">
        <a:latin typeface="+mn-lt"/>
        <a:ea typeface="+mn-ea"/>
        <a:cs typeface="+mn-cs"/>
        <a:sym typeface="Calibri"/>
      </a:defRPr>
    </a:lvl3pPr>
    <a:lvl4pPr indent="685800" defTabSz="1828800" latinLnBrk="0">
      <a:defRPr sz="2200">
        <a:latin typeface="+mn-lt"/>
        <a:ea typeface="+mn-ea"/>
        <a:cs typeface="+mn-cs"/>
        <a:sym typeface="Calibri"/>
      </a:defRPr>
    </a:lvl4pPr>
    <a:lvl5pPr indent="914400" defTabSz="1828800" latinLnBrk="0">
      <a:defRPr sz="2200">
        <a:latin typeface="+mn-lt"/>
        <a:ea typeface="+mn-ea"/>
        <a:cs typeface="+mn-cs"/>
        <a:sym typeface="Calibri"/>
      </a:defRPr>
    </a:lvl5pPr>
    <a:lvl6pPr indent="1143000" defTabSz="1828800" latinLnBrk="0">
      <a:defRPr sz="2200">
        <a:latin typeface="+mn-lt"/>
        <a:ea typeface="+mn-ea"/>
        <a:cs typeface="+mn-cs"/>
        <a:sym typeface="Calibri"/>
      </a:defRPr>
    </a:lvl6pPr>
    <a:lvl7pPr indent="1371600" defTabSz="1828800" latinLnBrk="0">
      <a:defRPr sz="2200">
        <a:latin typeface="+mn-lt"/>
        <a:ea typeface="+mn-ea"/>
        <a:cs typeface="+mn-cs"/>
        <a:sym typeface="Calibri"/>
      </a:defRPr>
    </a:lvl7pPr>
    <a:lvl8pPr indent="1600200" defTabSz="1828800" latinLnBrk="0">
      <a:defRPr sz="2200">
        <a:latin typeface="+mn-lt"/>
        <a:ea typeface="+mn-ea"/>
        <a:cs typeface="+mn-cs"/>
        <a:sym typeface="Calibri"/>
      </a:defRPr>
    </a:lvl8pPr>
    <a:lvl9pPr indent="1828800" defTabSz="1828800" latinLnBrk="0">
      <a:defRPr sz="2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12" name="AdobeStock_265650855.jpeg" descr="AdobeStock_265650855.jpe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142" y="1"/>
            <a:ext cx="24357718" cy="13716000"/>
          </a:xfrm>
          <a:prstGeom prst="rect">
            <a:avLst/>
          </a:prstGeom>
          <a:ln w="12700">
            <a:miter lim="400000"/>
          </a:ln>
        </p:spPr>
      </p:pic>
      <p:pic>
        <p:nvPicPr>
          <p:cNvPr id="13" name="Screen Shot 2021-10-04 at 4.48.21 PM.png" descr="Screen Shot 2021-10-04 at 4.48.21 PM.png"/>
          <p:cNvPicPr>
            <a:picLocks noChangeAspect="1"/>
          </p:cNvPicPr>
          <p:nvPr/>
        </p:nvPicPr>
        <p:blipFill>
          <a:blip r:embed="rId3"/>
          <a:stretch>
            <a:fillRect/>
          </a:stretch>
        </p:blipFill>
        <p:spPr>
          <a:xfrm>
            <a:off x="13141" y="11064620"/>
            <a:ext cx="24384001" cy="2651381"/>
          </a:xfrm>
          <a:custGeom>
            <a:avLst/>
            <a:gdLst/>
            <a:ahLst/>
            <a:cxnLst>
              <a:cxn ang="0">
                <a:pos x="wd2" y="hd2"/>
              </a:cxn>
              <a:cxn ang="5400000">
                <a:pos x="wd2" y="hd2"/>
              </a:cxn>
              <a:cxn ang="10800000">
                <a:pos x="wd2" y="hd2"/>
              </a:cxn>
              <a:cxn ang="16200000">
                <a:pos x="wd2" y="hd2"/>
              </a:cxn>
            </a:cxnLst>
            <a:rect l="0" t="0" r="r" b="b"/>
            <a:pathLst>
              <a:path w="21600" h="21566" extrusionOk="0">
                <a:moveTo>
                  <a:pt x="21590" y="0"/>
                </a:moveTo>
                <a:cubicBezTo>
                  <a:pt x="21585" y="31"/>
                  <a:pt x="21284" y="191"/>
                  <a:pt x="20921" y="358"/>
                </a:cubicBezTo>
                <a:cubicBezTo>
                  <a:pt x="20559" y="525"/>
                  <a:pt x="20124" y="733"/>
                  <a:pt x="19955" y="817"/>
                </a:cubicBezTo>
                <a:cubicBezTo>
                  <a:pt x="17620" y="1978"/>
                  <a:pt x="15983" y="2920"/>
                  <a:pt x="13661" y="4448"/>
                </a:cubicBezTo>
                <a:cubicBezTo>
                  <a:pt x="11808" y="5667"/>
                  <a:pt x="11627" y="5752"/>
                  <a:pt x="10860" y="5752"/>
                </a:cubicBezTo>
                <a:cubicBezTo>
                  <a:pt x="10116" y="5752"/>
                  <a:pt x="9888" y="5649"/>
                  <a:pt x="8280" y="4600"/>
                </a:cubicBezTo>
                <a:cubicBezTo>
                  <a:pt x="5443" y="2747"/>
                  <a:pt x="2796" y="1341"/>
                  <a:pt x="501" y="465"/>
                </a:cubicBezTo>
                <a:cubicBezTo>
                  <a:pt x="349" y="408"/>
                  <a:pt x="175" y="333"/>
                  <a:pt x="113" y="300"/>
                </a:cubicBezTo>
                <a:lnTo>
                  <a:pt x="0" y="239"/>
                </a:lnTo>
                <a:lnTo>
                  <a:pt x="0" y="10901"/>
                </a:lnTo>
                <a:lnTo>
                  <a:pt x="0" y="21566"/>
                </a:lnTo>
                <a:lnTo>
                  <a:pt x="21600" y="21566"/>
                </a:lnTo>
                <a:lnTo>
                  <a:pt x="21600" y="10756"/>
                </a:lnTo>
                <a:cubicBezTo>
                  <a:pt x="21600" y="4327"/>
                  <a:pt x="21596" y="-34"/>
                  <a:pt x="21590" y="0"/>
                </a:cubicBezTo>
                <a:close/>
              </a:path>
            </a:pathLst>
          </a:custGeom>
          <a:ln w="12700">
            <a:miter lim="400000"/>
          </a:ln>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1" name="Title Text"/>
          <p:cNvSpPr txBox="1">
            <a:spLocks noGrp="1"/>
          </p:cNvSpPr>
          <p:nvPr>
            <p:ph type="title"/>
          </p:nvPr>
        </p:nvSpPr>
        <p:spPr>
          <a:prstGeom prst="rect">
            <a:avLst/>
          </a:prstGeom>
        </p:spPr>
        <p:txBody>
          <a:bodyPr/>
          <a:lstStyle>
            <a:lvl1pPr>
              <a:defRPr>
                <a:latin typeface="+mn-lt"/>
              </a:defRPr>
            </a:lvl1pPr>
          </a:lstStyle>
          <a:p>
            <a:r>
              <a:rPr dirty="0"/>
              <a:t>Title Text</a:t>
            </a:r>
          </a:p>
        </p:txBody>
      </p:sp>
      <p:sp>
        <p:nvSpPr>
          <p:cNvPr id="22" name="Body Level One…"/>
          <p:cNvSpPr txBox="1">
            <a:spLocks noGrp="1"/>
          </p:cNvSpPr>
          <p:nvPr>
            <p:ph type="body" sz="half" idx="1"/>
          </p:nvPr>
        </p:nvSpPr>
        <p:spPr>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nd Content copy 2">
    <p:spTree>
      <p:nvGrpSpPr>
        <p:cNvPr id="1" name=""/>
        <p:cNvGrpSpPr/>
        <p:nvPr/>
      </p:nvGrpSpPr>
      <p:grpSpPr>
        <a:xfrm>
          <a:off x="0" y="0"/>
          <a:ext cx="0" cy="0"/>
          <a:chOff x="0" y="0"/>
          <a:chExt cx="0" cy="0"/>
        </a:xfrm>
      </p:grpSpPr>
      <p:pic>
        <p:nvPicPr>
          <p:cNvPr id="41" name="Screen Shot 2021-10-04 at 4.49.51 PM.png" descr="Screen Shot 2021-10-04 at 4.49.51 PM.png"/>
          <p:cNvPicPr>
            <a:picLocks noChangeAspect="1"/>
          </p:cNvPicPr>
          <p:nvPr/>
        </p:nvPicPr>
        <p:blipFill>
          <a:blip r:embed="rId2"/>
          <a:stretch>
            <a:fillRect/>
          </a:stretch>
        </p:blipFill>
        <p:spPr>
          <a:xfrm>
            <a:off x="0" y="0"/>
            <a:ext cx="24384000" cy="13710441"/>
          </a:xfrm>
          <a:prstGeom prst="rect">
            <a:avLst/>
          </a:prstGeom>
          <a:ln w="12700">
            <a:miter lim="400000"/>
          </a:ln>
        </p:spPr>
      </p:pic>
      <p:sp>
        <p:nvSpPr>
          <p:cNvPr id="42" name="Rectangle"/>
          <p:cNvSpPr/>
          <p:nvPr/>
        </p:nvSpPr>
        <p:spPr>
          <a:xfrm>
            <a:off x="-889526" y="-399012"/>
            <a:ext cx="27195690" cy="12164625"/>
          </a:xfrm>
          <a:prstGeom prst="rect">
            <a:avLst/>
          </a:prstGeom>
          <a:solidFill>
            <a:srgbClr val="000000">
              <a:alpha val="33167"/>
            </a:srgbClr>
          </a:solidFill>
          <a:ln w="12700">
            <a:miter lim="400000"/>
          </a:ln>
        </p:spPr>
        <p:txBody>
          <a:bodyPr lIns="91437" tIns="91437" rIns="91437" bIns="91437" anchor="ctr"/>
          <a:lstStyle/>
          <a:p>
            <a:endParaRPr/>
          </a:p>
        </p:txBody>
      </p:sp>
      <p:sp>
        <p:nvSpPr>
          <p:cNvPr id="43" name="Title Text"/>
          <p:cNvSpPr txBox="1">
            <a:spLocks noGrp="1"/>
          </p:cNvSpPr>
          <p:nvPr>
            <p:ph type="title"/>
          </p:nvPr>
        </p:nvSpPr>
        <p:spPr>
          <a:xfrm>
            <a:off x="1772086" y="1060665"/>
            <a:ext cx="20443630" cy="1988347"/>
          </a:xfrm>
          <a:prstGeom prst="rect">
            <a:avLst/>
          </a:prstGeom>
        </p:spPr>
        <p:txBody>
          <a:bodyPr/>
          <a:lstStyle>
            <a:lvl1pPr>
              <a:defRPr>
                <a:solidFill>
                  <a:srgbClr val="FFFFFF"/>
                </a:solidFill>
              </a:defRPr>
            </a:lvl1pPr>
          </a:lstStyle>
          <a:p>
            <a:r>
              <a:t>Title Text</a:t>
            </a:r>
          </a:p>
        </p:txBody>
      </p:sp>
      <p:sp>
        <p:nvSpPr>
          <p:cNvPr id="44" name="Body Level One…"/>
          <p:cNvSpPr txBox="1">
            <a:spLocks noGrp="1"/>
          </p:cNvSpPr>
          <p:nvPr>
            <p:ph type="body" sz="half" idx="1"/>
          </p:nvPr>
        </p:nvSpPr>
        <p:spPr>
          <a:xfrm>
            <a:off x="1772086" y="3357171"/>
            <a:ext cx="20443629" cy="6527011"/>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66" name="Screen Shot 2021-10-04 at 4.49.05 PM.png" descr="Screen Shot 2021-10-04 at 4.49.05 PM.png"/>
          <p:cNvPicPr>
            <a:picLocks noChangeAspect="1"/>
          </p:cNvPicPr>
          <p:nvPr/>
        </p:nvPicPr>
        <p:blipFill>
          <a:blip r:embed="rId2"/>
          <a:stretch>
            <a:fillRect/>
          </a:stretch>
        </p:blipFill>
        <p:spPr>
          <a:xfrm>
            <a:off x="-3" y="11958263"/>
            <a:ext cx="24384005" cy="1753263"/>
          </a:xfrm>
          <a:prstGeom prst="rect">
            <a:avLst/>
          </a:prstGeom>
          <a:ln w="12700">
            <a:miter lim="400000"/>
          </a:ln>
        </p:spPr>
      </p:pic>
      <p:sp>
        <p:nvSpPr>
          <p:cNvPr id="67" name="Title Text"/>
          <p:cNvSpPr txBox="1">
            <a:spLocks noGrp="1"/>
          </p:cNvSpPr>
          <p:nvPr>
            <p:ph type="title"/>
          </p:nvPr>
        </p:nvSpPr>
        <p:spPr>
          <a:xfrm>
            <a:off x="1970184" y="1030945"/>
            <a:ext cx="20443631" cy="1988348"/>
          </a:xfrm>
          <a:prstGeom prst="rect">
            <a:avLst/>
          </a:prstGeom>
        </p:spPr>
        <p:txBody>
          <a:bodyPr lIns="91436" tIns="91436" rIns="91436" bIns="91436"/>
          <a:lstStyle/>
          <a:p>
            <a:r>
              <a:rPr dirty="0"/>
              <a:t>Title Text</a:t>
            </a:r>
          </a:p>
        </p:txBody>
      </p:sp>
      <p:sp>
        <p:nvSpPr>
          <p:cNvPr id="68" name="Body Level One…"/>
          <p:cNvSpPr txBox="1">
            <a:spLocks noGrp="1"/>
          </p:cNvSpPr>
          <p:nvPr>
            <p:ph type="body" sz="half" idx="1"/>
          </p:nvPr>
        </p:nvSpPr>
        <p:spPr>
          <a:xfrm>
            <a:off x="1970184" y="3371424"/>
            <a:ext cx="20443631" cy="6527011"/>
          </a:xfrm>
          <a:prstGeom prst="rect">
            <a:avLst/>
          </a:prstGeom>
        </p:spPr>
        <p:txBody>
          <a:bodyPr lIns="91436" tIns="91436" rIns="91436" bIns="91436"/>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and Content copy 2">
    <p:spTree>
      <p:nvGrpSpPr>
        <p:cNvPr id="1" name=""/>
        <p:cNvGrpSpPr/>
        <p:nvPr/>
      </p:nvGrpSpPr>
      <p:grpSpPr>
        <a:xfrm>
          <a:off x="0" y="0"/>
          <a:ext cx="0" cy="0"/>
          <a:chOff x="0" y="0"/>
          <a:chExt cx="0" cy="0"/>
        </a:xfrm>
      </p:grpSpPr>
      <p:pic>
        <p:nvPicPr>
          <p:cNvPr id="76" name="Screen Shot 2021-10-04 at 4.49.51 PM.png" descr="Screen Shot 2021-10-04 at 4.49.51 PM.png"/>
          <p:cNvPicPr>
            <a:picLocks noChangeAspect="1"/>
          </p:cNvPicPr>
          <p:nvPr/>
        </p:nvPicPr>
        <p:blipFill>
          <a:blip r:embed="rId2"/>
          <a:stretch>
            <a:fillRect/>
          </a:stretch>
        </p:blipFill>
        <p:spPr>
          <a:xfrm>
            <a:off x="0" y="0"/>
            <a:ext cx="24384000" cy="13710441"/>
          </a:xfrm>
          <a:prstGeom prst="rect">
            <a:avLst/>
          </a:prstGeom>
          <a:ln w="12700">
            <a:miter lim="400000"/>
          </a:ln>
        </p:spPr>
      </p:pic>
      <p:sp>
        <p:nvSpPr>
          <p:cNvPr id="77" name="Rectangle"/>
          <p:cNvSpPr/>
          <p:nvPr/>
        </p:nvSpPr>
        <p:spPr>
          <a:xfrm>
            <a:off x="-1" y="0"/>
            <a:ext cx="24384001" cy="11765613"/>
          </a:xfrm>
          <a:prstGeom prst="rect">
            <a:avLst/>
          </a:prstGeom>
          <a:solidFill>
            <a:srgbClr val="000000">
              <a:alpha val="33167"/>
            </a:srgbClr>
          </a:solidFill>
          <a:ln w="12700">
            <a:miter lim="400000"/>
          </a:ln>
        </p:spPr>
        <p:txBody>
          <a:bodyPr lIns="91437" tIns="91437" rIns="91437" bIns="91437" anchor="ctr"/>
          <a:lstStyle/>
          <a:p>
            <a:endParaRPr/>
          </a:p>
        </p:txBody>
      </p:sp>
      <p:sp>
        <p:nvSpPr>
          <p:cNvPr id="78" name="Title Text"/>
          <p:cNvSpPr txBox="1">
            <a:spLocks noGrp="1"/>
          </p:cNvSpPr>
          <p:nvPr>
            <p:ph type="title"/>
          </p:nvPr>
        </p:nvSpPr>
        <p:spPr>
          <a:xfrm>
            <a:off x="1772086" y="1060665"/>
            <a:ext cx="20443630" cy="1988348"/>
          </a:xfrm>
          <a:prstGeom prst="rect">
            <a:avLst/>
          </a:prstGeom>
        </p:spPr>
        <p:txBody>
          <a:bodyPr lIns="91436" tIns="91436" rIns="91436" bIns="91436"/>
          <a:lstStyle>
            <a:lvl1pPr>
              <a:defRPr>
                <a:solidFill>
                  <a:srgbClr val="FFFFFF"/>
                </a:solidFill>
              </a:defRPr>
            </a:lvl1pPr>
          </a:lstStyle>
          <a:p>
            <a:r>
              <a:t>Title Text</a:t>
            </a:r>
          </a:p>
        </p:txBody>
      </p:sp>
      <p:sp>
        <p:nvSpPr>
          <p:cNvPr id="79" name="Body Level One…"/>
          <p:cNvSpPr txBox="1">
            <a:spLocks noGrp="1"/>
          </p:cNvSpPr>
          <p:nvPr>
            <p:ph type="body" sz="half" idx="1"/>
          </p:nvPr>
        </p:nvSpPr>
        <p:spPr>
          <a:xfrm>
            <a:off x="1772086" y="3357171"/>
            <a:ext cx="20443630" cy="6527011"/>
          </a:xfrm>
          <a:prstGeom prst="rect">
            <a:avLst/>
          </a:prstGeom>
        </p:spPr>
        <p:txBody>
          <a:bodyPr lIns="91436" tIns="91436" rIns="91436" bIns="91436"/>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Screen Shot 2021-10-04 at 4.49.05 PM.png" descr="Screen Shot 2021-10-04 at 4.49.05 PM.png"/>
          <p:cNvPicPr>
            <a:picLocks noChangeAspect="1"/>
          </p:cNvPicPr>
          <p:nvPr/>
        </p:nvPicPr>
        <p:blipFill>
          <a:blip r:embed="rId9"/>
          <a:stretch>
            <a:fillRect/>
          </a:stretch>
        </p:blipFill>
        <p:spPr>
          <a:xfrm>
            <a:off x="-2" y="11958263"/>
            <a:ext cx="24384003" cy="1753262"/>
          </a:xfrm>
          <a:prstGeom prst="rect">
            <a:avLst/>
          </a:prstGeom>
          <a:ln w="12700">
            <a:miter lim="400000"/>
          </a:ln>
        </p:spPr>
      </p:pic>
      <p:sp>
        <p:nvSpPr>
          <p:cNvPr id="3" name="Title Text"/>
          <p:cNvSpPr txBox="1">
            <a:spLocks noGrp="1"/>
          </p:cNvSpPr>
          <p:nvPr>
            <p:ph type="title"/>
          </p:nvPr>
        </p:nvSpPr>
        <p:spPr>
          <a:xfrm>
            <a:off x="1970185" y="1030945"/>
            <a:ext cx="20443630" cy="19883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chor="ctr">
            <a:normAutofit/>
          </a:bodyPr>
          <a:lstStyle/>
          <a:p>
            <a:r>
              <a:rPr dirty="0"/>
              <a:t>Title Text</a:t>
            </a:r>
          </a:p>
        </p:txBody>
      </p:sp>
      <p:sp>
        <p:nvSpPr>
          <p:cNvPr id="4" name="Body Level One…"/>
          <p:cNvSpPr txBox="1">
            <a:spLocks noGrp="1"/>
          </p:cNvSpPr>
          <p:nvPr>
            <p:ph type="body" idx="1"/>
          </p:nvPr>
        </p:nvSpPr>
        <p:spPr>
          <a:xfrm>
            <a:off x="1970185" y="3371424"/>
            <a:ext cx="20443630" cy="65270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Lst>
  <p:transition spd="med"/>
  <p:txStyles>
    <p:titleStyle>
      <a:lvl1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mn-lt"/>
          <a:ea typeface="Open Sans"/>
          <a:cs typeface="Open Sans"/>
          <a:sym typeface="Open Sans"/>
        </a:defRPr>
      </a:lvl1pPr>
      <a:lvl2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2pPr>
      <a:lvl3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3pPr>
      <a:lvl4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4pPr>
      <a:lvl5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5pPr>
      <a:lvl6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6pPr>
      <a:lvl7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7pPr>
      <a:lvl8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8pPr>
      <a:lvl9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9pPr>
    </p:titleStyle>
    <p:bodyStyle>
      <a:lvl1pPr marL="0" marR="0" indent="0" algn="l" defTabSz="1828800" rtl="0" latinLnBrk="0">
        <a:lnSpc>
          <a:spcPct val="90000"/>
        </a:lnSpc>
        <a:spcBef>
          <a:spcPts val="1800"/>
        </a:spcBef>
        <a:spcAft>
          <a:spcPts val="0"/>
        </a:spcAft>
        <a:buClrTx/>
        <a:buSzTx/>
        <a:buFontTx/>
        <a:buNone/>
        <a:tabLst/>
        <a:defRPr sz="5900" b="0" i="0" u="none" strike="noStrike" cap="none" spc="0" baseline="0">
          <a:solidFill>
            <a:srgbClr val="424242"/>
          </a:solidFill>
          <a:uFillTx/>
          <a:latin typeface="+mn-lt"/>
          <a:ea typeface="Open Sans"/>
          <a:cs typeface="Open Sans"/>
          <a:sym typeface="Open Sans"/>
        </a:defRPr>
      </a:lvl1pPr>
      <a:lvl2pPr marL="0" marR="0" indent="0" algn="l" defTabSz="1828800" rtl="0" latinLnBrk="0">
        <a:lnSpc>
          <a:spcPct val="90000"/>
        </a:lnSpc>
        <a:spcBef>
          <a:spcPts val="1800"/>
        </a:spcBef>
        <a:spcAft>
          <a:spcPts val="0"/>
        </a:spcAft>
        <a:buClrTx/>
        <a:buSzTx/>
        <a:buFontTx/>
        <a:buNone/>
        <a:tabLst/>
        <a:defRPr sz="5900" b="0" i="0" u="none" strike="noStrike" cap="none" spc="0" baseline="0">
          <a:solidFill>
            <a:srgbClr val="424242"/>
          </a:solidFill>
          <a:uFillTx/>
          <a:latin typeface="+mn-lt"/>
          <a:ea typeface="Open Sans"/>
          <a:cs typeface="Open Sans"/>
          <a:sym typeface="Open Sans"/>
        </a:defRPr>
      </a:lvl2pPr>
      <a:lvl3pPr marL="0" marR="0" indent="0" algn="l" defTabSz="1828800" rtl="0" latinLnBrk="0">
        <a:lnSpc>
          <a:spcPct val="90000"/>
        </a:lnSpc>
        <a:spcBef>
          <a:spcPts val="1800"/>
        </a:spcBef>
        <a:spcAft>
          <a:spcPts val="0"/>
        </a:spcAft>
        <a:buClrTx/>
        <a:buSzTx/>
        <a:buFontTx/>
        <a:buNone/>
        <a:tabLst/>
        <a:defRPr sz="5900" b="0" i="0" u="none" strike="noStrike" cap="none" spc="0" baseline="0">
          <a:solidFill>
            <a:srgbClr val="424242"/>
          </a:solidFill>
          <a:uFillTx/>
          <a:latin typeface="+mn-lt"/>
          <a:ea typeface="Open Sans"/>
          <a:cs typeface="Open Sans"/>
          <a:sym typeface="Open Sans"/>
        </a:defRPr>
      </a:lvl3pPr>
      <a:lvl4pPr marL="0" marR="0" indent="0" algn="l" defTabSz="1828800" rtl="0" latinLnBrk="0">
        <a:lnSpc>
          <a:spcPct val="90000"/>
        </a:lnSpc>
        <a:spcBef>
          <a:spcPts val="1800"/>
        </a:spcBef>
        <a:spcAft>
          <a:spcPts val="0"/>
        </a:spcAft>
        <a:buClrTx/>
        <a:buSzTx/>
        <a:buFontTx/>
        <a:buNone/>
        <a:tabLst/>
        <a:defRPr sz="5900" b="0" i="0" u="none" strike="noStrike" cap="none" spc="0" baseline="0">
          <a:solidFill>
            <a:srgbClr val="424242"/>
          </a:solidFill>
          <a:uFillTx/>
          <a:latin typeface="+mn-lt"/>
          <a:ea typeface="Open Sans"/>
          <a:cs typeface="Open Sans"/>
          <a:sym typeface="Open Sans"/>
        </a:defRPr>
      </a:lvl4pPr>
      <a:lvl5pPr marL="0" marR="0" indent="0" algn="l" defTabSz="1828800" rtl="0" latinLnBrk="0">
        <a:lnSpc>
          <a:spcPct val="90000"/>
        </a:lnSpc>
        <a:spcBef>
          <a:spcPts val="1800"/>
        </a:spcBef>
        <a:spcAft>
          <a:spcPts val="0"/>
        </a:spcAft>
        <a:buClrTx/>
        <a:buSzTx/>
        <a:buFontTx/>
        <a:buNone/>
        <a:tabLst/>
        <a:defRPr sz="5900" b="0" i="0" u="none" strike="noStrike" cap="none" spc="0" baseline="0">
          <a:solidFill>
            <a:srgbClr val="424242"/>
          </a:solidFill>
          <a:uFillTx/>
          <a:latin typeface="+mn-lt"/>
          <a:ea typeface="Open Sans"/>
          <a:cs typeface="Open Sans"/>
          <a:sym typeface="Open Sans"/>
        </a:defRPr>
      </a:lvl5pPr>
      <a:lvl6pPr marL="2492618" marR="0" indent="-778118" algn="l" defTabSz="1828800" rtl="0" latinLnBrk="0">
        <a:lnSpc>
          <a:spcPct val="90000"/>
        </a:lnSpc>
        <a:spcBef>
          <a:spcPts val="1800"/>
        </a:spcBef>
        <a:spcAft>
          <a:spcPts val="0"/>
        </a:spcAft>
        <a:buClrTx/>
        <a:buSzPct val="100000"/>
        <a:buFontTx/>
        <a:buChar char="•"/>
        <a:tabLst/>
        <a:defRPr sz="5900" b="0" i="0" u="none" strike="noStrike" cap="none" spc="0" baseline="0">
          <a:solidFill>
            <a:srgbClr val="424242"/>
          </a:solidFill>
          <a:uFillTx/>
          <a:latin typeface="Open Sans"/>
          <a:ea typeface="Open Sans"/>
          <a:cs typeface="Open Sans"/>
          <a:sym typeface="Open Sans"/>
        </a:defRPr>
      </a:lvl6pPr>
      <a:lvl7pPr marL="2835518" marR="0" indent="-778118" algn="l" defTabSz="1828800" rtl="0" latinLnBrk="0">
        <a:lnSpc>
          <a:spcPct val="90000"/>
        </a:lnSpc>
        <a:spcBef>
          <a:spcPts val="1800"/>
        </a:spcBef>
        <a:spcAft>
          <a:spcPts val="0"/>
        </a:spcAft>
        <a:buClrTx/>
        <a:buSzPct val="100000"/>
        <a:buFontTx/>
        <a:buChar char="•"/>
        <a:tabLst/>
        <a:defRPr sz="5900" b="0" i="0" u="none" strike="noStrike" cap="none" spc="0" baseline="0">
          <a:solidFill>
            <a:srgbClr val="424242"/>
          </a:solidFill>
          <a:uFillTx/>
          <a:latin typeface="Open Sans"/>
          <a:ea typeface="Open Sans"/>
          <a:cs typeface="Open Sans"/>
          <a:sym typeface="Open Sans"/>
        </a:defRPr>
      </a:lvl7pPr>
      <a:lvl8pPr marL="3178418" marR="0" indent="-778118" algn="l" defTabSz="1828800" rtl="0" latinLnBrk="0">
        <a:lnSpc>
          <a:spcPct val="90000"/>
        </a:lnSpc>
        <a:spcBef>
          <a:spcPts val="1800"/>
        </a:spcBef>
        <a:spcAft>
          <a:spcPts val="0"/>
        </a:spcAft>
        <a:buClrTx/>
        <a:buSzPct val="100000"/>
        <a:buFontTx/>
        <a:buChar char="•"/>
        <a:tabLst/>
        <a:defRPr sz="5900" b="0" i="0" u="none" strike="noStrike" cap="none" spc="0" baseline="0">
          <a:solidFill>
            <a:srgbClr val="424242"/>
          </a:solidFill>
          <a:uFillTx/>
          <a:latin typeface="Open Sans"/>
          <a:ea typeface="Open Sans"/>
          <a:cs typeface="Open Sans"/>
          <a:sym typeface="Open Sans"/>
        </a:defRPr>
      </a:lvl8pPr>
      <a:lvl9pPr marL="3521319" marR="0" indent="-778118" algn="l" defTabSz="1828800" rtl="0" latinLnBrk="0">
        <a:lnSpc>
          <a:spcPct val="90000"/>
        </a:lnSpc>
        <a:spcBef>
          <a:spcPts val="1800"/>
        </a:spcBef>
        <a:spcAft>
          <a:spcPts val="0"/>
        </a:spcAft>
        <a:buClrTx/>
        <a:buSzPct val="100000"/>
        <a:buFontTx/>
        <a:buChar char="•"/>
        <a:tabLst/>
        <a:defRPr sz="5900" b="0" i="0" u="none" strike="noStrike" cap="none" spc="0" baseline="0">
          <a:solidFill>
            <a:srgbClr val="424242"/>
          </a:solidFill>
          <a:uFillTx/>
          <a:latin typeface="Open Sans"/>
          <a:ea typeface="Open Sans"/>
          <a:cs typeface="Open Sans"/>
          <a:sym typeface="Open Sans"/>
        </a:defRPr>
      </a:lvl9pPr>
    </p:bodyStyle>
    <p:otherStyle>
      <a:lvl1pPr marL="0" marR="0" indent="0" algn="r" defTabSz="18288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Barlow Bold"/>
        </a:defRPr>
      </a:lvl1pPr>
      <a:lvl2pPr marL="0" marR="0" indent="0" algn="r" defTabSz="18288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Barlow Bold"/>
        </a:defRPr>
      </a:lvl2pPr>
      <a:lvl3pPr marL="0" marR="0" indent="0" algn="r" defTabSz="18288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Barlow Bold"/>
        </a:defRPr>
      </a:lvl3pPr>
      <a:lvl4pPr marL="0" marR="0" indent="0" algn="r" defTabSz="18288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Barlow Bold"/>
        </a:defRPr>
      </a:lvl4pPr>
      <a:lvl5pPr marL="0" marR="0" indent="0" algn="r" defTabSz="18288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Barlow Bold"/>
        </a:defRPr>
      </a:lvl5pPr>
      <a:lvl6pPr marL="0" marR="0" indent="0" algn="r" defTabSz="18288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Barlow Bold"/>
        </a:defRPr>
      </a:lvl6pPr>
      <a:lvl7pPr marL="0" marR="0" indent="0" algn="r" defTabSz="18288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Barlow Bold"/>
        </a:defRPr>
      </a:lvl7pPr>
      <a:lvl8pPr marL="0" marR="0" indent="0" algn="r" defTabSz="18288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Barlow Bold"/>
        </a:defRPr>
      </a:lvl8pPr>
      <a:lvl9pPr marL="0" marR="0" indent="0" algn="r" defTabSz="18288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Barlow Bold"/>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hyperlink" Target="https://www.invasive.org/browse/detail.cfm?imgnum=1323071"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3.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 Id="rId9" Type="http://schemas.openxmlformats.org/officeDocument/2006/relationships/image" Target="../media/image74.jpeg"/></Relationships>
</file>

<file path=ppt/slides/_rels/slide2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3.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2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3.xml"/><Relationship Id="rId4" Type="http://schemas.openxmlformats.org/officeDocument/2006/relationships/image" Target="../media/image82.jpeg"/></Relationships>
</file>

<file path=ppt/slides/_rels/slide2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3.xml"/><Relationship Id="rId5" Type="http://schemas.openxmlformats.org/officeDocument/2006/relationships/image" Target="../media/image86.jpeg"/><Relationship Id="rId4" Type="http://schemas.openxmlformats.org/officeDocument/2006/relationships/image" Target="../media/image85.jpeg"/></Relationships>
</file>

<file path=ppt/slides/_rels/slide2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jpeg"/></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5.jpeg"/><Relationship Id="rId1" Type="http://schemas.openxmlformats.org/officeDocument/2006/relationships/slideLayout" Target="../slideLayouts/slideLayout3.xml"/><Relationship Id="rId4" Type="http://schemas.openxmlformats.org/officeDocument/2006/relationships/image" Target="../media/image93.png"/></Relationships>
</file>

<file path=ppt/slides/_rels/slide3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35.jpeg"/><Relationship Id="rId1" Type="http://schemas.openxmlformats.org/officeDocument/2006/relationships/slideLayout" Target="../slideLayouts/slideLayout3.xml"/><Relationship Id="rId5" Type="http://schemas.openxmlformats.org/officeDocument/2006/relationships/image" Target="../media/image93.png"/><Relationship Id="rId4" Type="http://schemas.openxmlformats.org/officeDocument/2006/relationships/hyperlink" Target="https://stevefeaster.com/bulls-eye-1930498_1920/"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98.jpeg"/><Relationship Id="rId13" Type="http://schemas.openxmlformats.org/officeDocument/2006/relationships/hyperlink" Target="http://creativesolvibrations.com/home-renovations/" TargetMode="External"/><Relationship Id="rId18" Type="http://schemas.openxmlformats.org/officeDocument/2006/relationships/image" Target="../media/image103.png"/><Relationship Id="rId3" Type="http://schemas.openxmlformats.org/officeDocument/2006/relationships/hyperlink" Target="https://commons.wikimedia.org/wiki/File:Instagram_icon.png" TargetMode="External"/><Relationship Id="rId7" Type="http://schemas.openxmlformats.org/officeDocument/2006/relationships/hyperlink" Target="http://animationanomaly.com/2015/02/24/the-you-in-youtube-is-following-the-m-from-mtv-into-irrelevance/?curator=MediaREDEF" TargetMode="External"/><Relationship Id="rId12" Type="http://schemas.openxmlformats.org/officeDocument/2006/relationships/image" Target="../media/image100.jpeg"/><Relationship Id="rId17" Type="http://schemas.openxmlformats.org/officeDocument/2006/relationships/hyperlink" Target="https://www.flickr.com/photos/airandspace/48382247651/" TargetMode="External"/><Relationship Id="rId2" Type="http://schemas.openxmlformats.org/officeDocument/2006/relationships/image" Target="../media/image95.png"/><Relationship Id="rId16" Type="http://schemas.openxmlformats.org/officeDocument/2006/relationships/image" Target="../media/image102.jpeg"/><Relationship Id="rId1" Type="http://schemas.openxmlformats.org/officeDocument/2006/relationships/slideLayout" Target="../slideLayouts/slideLayout2.xml"/><Relationship Id="rId6" Type="http://schemas.openxmlformats.org/officeDocument/2006/relationships/image" Target="../media/image97.jpeg"/><Relationship Id="rId11" Type="http://schemas.openxmlformats.org/officeDocument/2006/relationships/hyperlink" Target="https://pngimg.com/download/19774" TargetMode="External"/><Relationship Id="rId5" Type="http://schemas.openxmlformats.org/officeDocument/2006/relationships/hyperlink" Target="https://writtenbydida.com/tiktok-good-stuff-png/" TargetMode="External"/><Relationship Id="rId15" Type="http://schemas.openxmlformats.org/officeDocument/2006/relationships/hyperlink" Target="https://www.bundabergnow.com/2019/03/07/podcast-information/" TargetMode="External"/><Relationship Id="rId10" Type="http://schemas.openxmlformats.org/officeDocument/2006/relationships/image" Target="../media/image99.png"/><Relationship Id="rId4" Type="http://schemas.openxmlformats.org/officeDocument/2006/relationships/image" Target="../media/image96.png"/><Relationship Id="rId9" Type="http://schemas.openxmlformats.org/officeDocument/2006/relationships/hyperlink" Target="https://pxhere.com/en/photo/1551565" TargetMode="External"/><Relationship Id="rId14" Type="http://schemas.openxmlformats.org/officeDocument/2006/relationships/image" Target="../media/image101.jpeg"/></Relationships>
</file>

<file path=ppt/slides/_rels/slide3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6.xml"/><Relationship Id="rId6" Type="http://schemas.openxmlformats.org/officeDocument/2006/relationships/image" Target="../media/image103.png"/><Relationship Id="rId5" Type="http://schemas.openxmlformats.org/officeDocument/2006/relationships/image" Target="../media/image57.png"/><Relationship Id="rId4" Type="http://schemas.openxmlformats.org/officeDocument/2006/relationships/image" Target="../media/image108.jpeg"/></Relationships>
</file>

<file path=ppt/slides/_rels/slide3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12.jpeg"/><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jpeg"/></Relationships>
</file>

<file path=ppt/slides/_rels/slide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29.pn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B6DF"/>
            </a:gs>
            <a:gs pos="100000">
              <a:srgbClr val="869DD7"/>
            </a:gs>
          </a:gsLst>
          <a:lin ang="5400000" scaled="0"/>
        </a:gradFill>
        <a:effectLst/>
      </p:bgPr>
    </p:bg>
    <p:spTree>
      <p:nvGrpSpPr>
        <p:cNvPr id="1" name=""/>
        <p:cNvGrpSpPr/>
        <p:nvPr/>
      </p:nvGrpSpPr>
      <p:grpSpPr>
        <a:xfrm>
          <a:off x="0" y="0"/>
          <a:ext cx="0" cy="0"/>
          <a:chOff x="0" y="0"/>
          <a:chExt cx="0" cy="0"/>
        </a:xfrm>
      </p:grpSpPr>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OwenKristy-Mfinity.jpeg" descr="OwenKristy-Mfinity.jpeg"/>
          <p:cNvPicPr>
            <a:picLocks noChangeAspect="1"/>
          </p:cNvPicPr>
          <p:nvPr/>
        </p:nvPicPr>
        <p:blipFill>
          <a:blip r:embed="rId2"/>
          <a:stretch>
            <a:fillRect/>
          </a:stretch>
        </p:blipFill>
        <p:spPr>
          <a:xfrm>
            <a:off x="0" y="0"/>
            <a:ext cx="24384000" cy="11926396"/>
          </a:xfrm>
          <a:prstGeom prst="rect">
            <a:avLst/>
          </a:prstGeom>
          <a:ln w="12700">
            <a:miter lim="400000"/>
          </a:ln>
        </p:spPr>
      </p:pic>
      <p:sp>
        <p:nvSpPr>
          <p:cNvPr id="203" name="Amanda Seech…"/>
          <p:cNvSpPr txBox="1"/>
          <p:nvPr/>
        </p:nvSpPr>
        <p:spPr>
          <a:xfrm>
            <a:off x="10909005" y="3628840"/>
            <a:ext cx="12139118" cy="7070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defTabSz="1499616">
              <a:lnSpc>
                <a:spcPct val="110000"/>
              </a:lnSpc>
              <a:spcBef>
                <a:spcPts val="1800"/>
              </a:spcBef>
              <a:defRPr sz="5100">
                <a:latin typeface="Lato Bold"/>
                <a:ea typeface="Lato Bold"/>
                <a:cs typeface="Lato Bold"/>
                <a:sym typeface="Lato Bold"/>
              </a:defRPr>
            </a:pPr>
            <a:r>
              <a:rPr b="1" dirty="0">
                <a:solidFill>
                  <a:schemeClr val="tx1">
                    <a:lumMod val="65000"/>
                    <a:lumOff val="35000"/>
                  </a:schemeClr>
                </a:solidFill>
                <a:effectLst>
                  <a:outerShdw blurRad="50800" dist="38100" dir="2700000" algn="tl" rotWithShape="0">
                    <a:prstClr val="black">
                      <a:alpha val="40000"/>
                    </a:prstClr>
                  </a:outerShdw>
                </a:effectLst>
              </a:rPr>
              <a:t>Amanda </a:t>
            </a:r>
            <a:r>
              <a:rPr b="1" dirty="0" err="1">
                <a:solidFill>
                  <a:schemeClr val="tx1">
                    <a:lumMod val="65000"/>
                    <a:lumOff val="35000"/>
                  </a:schemeClr>
                </a:solidFill>
                <a:effectLst>
                  <a:outerShdw blurRad="50800" dist="38100" dir="2700000" algn="tl" rotWithShape="0">
                    <a:prstClr val="black">
                      <a:alpha val="40000"/>
                    </a:prstClr>
                  </a:outerShdw>
                </a:effectLst>
              </a:rPr>
              <a:t>Seech</a:t>
            </a:r>
            <a:endParaRPr b="1" dirty="0">
              <a:solidFill>
                <a:schemeClr val="tx1">
                  <a:lumMod val="65000"/>
                  <a:lumOff val="35000"/>
                </a:schemeClr>
              </a:solidFill>
              <a:effectLst>
                <a:outerShdw blurRad="50800" dist="38100" dir="2700000" algn="tl" rotWithShape="0">
                  <a:prstClr val="black">
                    <a:alpha val="40000"/>
                  </a:prstClr>
                </a:outerShdw>
              </a:effectLst>
            </a:endParaRPr>
          </a:p>
          <a:p>
            <a:pPr defTabSz="1499616">
              <a:lnSpc>
                <a:spcPct val="110000"/>
              </a:lnSpc>
              <a:defRPr sz="4500">
                <a:latin typeface="Lato Regular"/>
                <a:ea typeface="Lato Regular"/>
                <a:cs typeface="Lato Regular"/>
                <a:sym typeface="Lato Regular"/>
              </a:defRPr>
            </a:pPr>
            <a:r>
              <a:rPr b="1" dirty="0">
                <a:solidFill>
                  <a:schemeClr val="tx1">
                    <a:lumMod val="65000"/>
                    <a:lumOff val="35000"/>
                  </a:schemeClr>
                </a:solidFill>
                <a:effectLst>
                  <a:outerShdw blurRad="50800" dist="38100" dir="2700000" algn="tl" rotWithShape="0">
                    <a:prstClr val="black">
                      <a:alpha val="40000"/>
                    </a:prstClr>
                  </a:outerShdw>
                </a:effectLst>
              </a:rPr>
              <a:t>49 total </a:t>
            </a:r>
            <a:r>
              <a:rPr b="1" dirty="0" err="1">
                <a:solidFill>
                  <a:schemeClr val="tx1">
                    <a:lumMod val="65000"/>
                    <a:lumOff val="35000"/>
                  </a:schemeClr>
                </a:solidFill>
                <a:effectLst>
                  <a:outerShdw blurRad="50800" dist="38100" dir="2700000" algn="tl" rotWithShape="0">
                    <a:prstClr val="black">
                      <a:alpha val="40000"/>
                    </a:prstClr>
                  </a:outerShdw>
                </a:effectLst>
              </a:rPr>
              <a:t>lbs</a:t>
            </a:r>
            <a:r>
              <a:rPr b="1" dirty="0">
                <a:solidFill>
                  <a:schemeClr val="tx1">
                    <a:lumMod val="65000"/>
                    <a:lumOff val="35000"/>
                  </a:schemeClr>
                </a:solidFill>
                <a:effectLst>
                  <a:outerShdw blurRad="50800" dist="38100" dir="2700000" algn="tl" rotWithShape="0">
                    <a:prstClr val="black">
                      <a:alpha val="40000"/>
                    </a:prstClr>
                  </a:outerShdw>
                </a:effectLst>
              </a:rPr>
              <a:t> lost</a:t>
            </a:r>
          </a:p>
          <a:p>
            <a:pPr defTabSz="1499616">
              <a:lnSpc>
                <a:spcPct val="110000"/>
              </a:lnSpc>
              <a:defRPr sz="4500">
                <a:latin typeface="Lato Regular"/>
                <a:ea typeface="Lato Regular"/>
                <a:cs typeface="Lato Regular"/>
                <a:sym typeface="Lato Regular"/>
              </a:defRPr>
            </a:pPr>
            <a:endParaRPr b="1" dirty="0">
              <a:solidFill>
                <a:schemeClr val="tx1">
                  <a:lumMod val="65000"/>
                  <a:lumOff val="35000"/>
                </a:schemeClr>
              </a:solidFill>
              <a:effectLst>
                <a:outerShdw blurRad="50800" dist="38100" dir="2700000" algn="tl" rotWithShape="0">
                  <a:prstClr val="black">
                    <a:alpha val="40000"/>
                  </a:prstClr>
                </a:outerShdw>
              </a:effectLst>
            </a:endParaRPr>
          </a:p>
          <a:p>
            <a:pPr defTabSz="1499616">
              <a:lnSpc>
                <a:spcPct val="110000"/>
              </a:lnSpc>
              <a:defRPr sz="3900" i="1">
                <a:latin typeface="Lato Regular"/>
                <a:ea typeface="Lato Regular"/>
                <a:cs typeface="Lato Regular"/>
                <a:sym typeface="Lato Regular"/>
              </a:defRPr>
            </a:pPr>
            <a:r>
              <a:rPr b="1" dirty="0">
                <a:solidFill>
                  <a:schemeClr val="tx1">
                    <a:lumMod val="65000"/>
                    <a:lumOff val="35000"/>
                  </a:schemeClr>
                </a:solidFill>
                <a:effectLst>
                  <a:outerShdw blurRad="50800" dist="38100" dir="2700000" algn="tl" rotWithShape="0">
                    <a:prstClr val="black">
                      <a:alpha val="40000"/>
                    </a:prstClr>
                  </a:outerShdw>
                </a:effectLst>
              </a:rPr>
              <a:t>"These challenges have changed my health and have made me want to help people. This challenge was my favorite so far because  I decided to be a captain. I was able to watch one of my good friends transform during this challenge and get closer to her goals. To see her success has been the best experience ever!"</a:t>
            </a:r>
          </a:p>
        </p:txBody>
      </p:sp>
      <p:sp>
        <p:nvSpPr>
          <p:cNvPr id="204" name="Fat Loss…"/>
          <p:cNvSpPr txBox="1"/>
          <p:nvPr/>
        </p:nvSpPr>
        <p:spPr>
          <a:xfrm>
            <a:off x="1426208" y="749656"/>
            <a:ext cx="14955964" cy="252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chor="ctr">
            <a:normAutofit/>
          </a:bodyPr>
          <a:lstStyle>
            <a:lvl1pPr defTabSz="1481327">
              <a:lnSpc>
                <a:spcPct val="90000"/>
              </a:lnSpc>
              <a:defRPr sz="8100" b="1">
                <a:solidFill>
                  <a:srgbClr val="75164E"/>
                </a:solidFill>
              </a:defRPr>
            </a:lvl1pPr>
          </a:lstStyle>
          <a:p>
            <a:r>
              <a:rPr dirty="0">
                <a:effectLst>
                  <a:outerShdw blurRad="50800" dist="38100" dir="2700000" algn="tl" rotWithShape="0">
                    <a:prstClr val="black">
                      <a:alpha val="40000"/>
                    </a:prstClr>
                  </a:outerShdw>
                </a:effectLst>
              </a:rPr>
              <a:t>Fat Loss CHAMPION</a:t>
            </a:r>
          </a:p>
        </p:txBody>
      </p:sp>
      <p:pic>
        <p:nvPicPr>
          <p:cNvPr id="205" name="MFIT logo (1).png" descr="MFIT logo (1).png"/>
          <p:cNvPicPr>
            <a:picLocks noChangeAspect="1"/>
          </p:cNvPicPr>
          <p:nvPr/>
        </p:nvPicPr>
        <p:blipFill>
          <a:blip r:embed="rId3"/>
          <a:stretch>
            <a:fillRect/>
          </a:stretch>
        </p:blipFill>
        <p:spPr>
          <a:xfrm>
            <a:off x="18273886" y="1040764"/>
            <a:ext cx="4683908" cy="1947373"/>
          </a:xfrm>
          <a:prstGeom prst="rect">
            <a:avLst/>
          </a:prstGeom>
          <a:ln w="12700">
            <a:miter lim="400000"/>
          </a:ln>
          <a:effectLst>
            <a:outerShdw blurRad="50800" dist="38100" dir="2700000" algn="tl" rotWithShape="0">
              <a:prstClr val="black">
                <a:alpha val="40000"/>
              </a:prstClr>
            </a:outerShdw>
          </a:effectLst>
        </p:spPr>
      </p:pic>
      <p:grpSp>
        <p:nvGrpSpPr>
          <p:cNvPr id="208" name="Picture 4"/>
          <p:cNvGrpSpPr/>
          <p:nvPr/>
        </p:nvGrpSpPr>
        <p:grpSpPr>
          <a:xfrm>
            <a:off x="788465" y="3325717"/>
            <a:ext cx="6723324" cy="7676285"/>
            <a:chOff x="0" y="0"/>
            <a:chExt cx="6723322" cy="7676284"/>
          </a:xfrm>
        </p:grpSpPr>
        <p:sp>
          <p:nvSpPr>
            <p:cNvPr id="206" name="Shape"/>
            <p:cNvSpPr/>
            <p:nvPr/>
          </p:nvSpPr>
          <p:spPr>
            <a:xfrm rot="16200000" flipH="1">
              <a:off x="-476481" y="476481"/>
              <a:ext cx="7676285" cy="6723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447" y="0"/>
                  </a:lnTo>
                  <a:lnTo>
                    <a:pt x="21600" y="3600"/>
                  </a:lnTo>
                  <a:lnTo>
                    <a:pt x="21600" y="21600"/>
                  </a:lnTo>
                  <a:lnTo>
                    <a:pt x="21600" y="21600"/>
                  </a:lnTo>
                  <a:lnTo>
                    <a:pt x="3153" y="21600"/>
                  </a:lnTo>
                  <a:lnTo>
                    <a:pt x="0" y="18000"/>
                  </a:lnTo>
                  <a:lnTo>
                    <a:pt x="0" y="0"/>
                  </a:lnTo>
                  <a:close/>
                </a:path>
              </a:pathLst>
            </a:custGeom>
            <a:solidFill>
              <a:srgbClr val="EDEDED"/>
            </a:solidFill>
            <a:ln w="12700" cap="flat">
              <a:noFill/>
              <a:miter lim="400000"/>
            </a:ln>
            <a:effectLst/>
          </p:spPr>
          <p:txBody>
            <a:bodyPr wrap="square" lIns="91437" tIns="91437" rIns="91437" bIns="91437" numCol="1" anchor="ctr">
              <a:noAutofit/>
            </a:bodyPr>
            <a:lstStyle/>
            <a:p>
              <a:endParaRPr/>
            </a:p>
          </p:txBody>
        </p:sp>
        <p:pic>
          <p:nvPicPr>
            <p:cNvPr id="207" name="image40.jpeg" descr="image40.jpeg"/>
            <p:cNvPicPr>
              <a:picLocks noChangeAspect="1"/>
            </p:cNvPicPr>
            <p:nvPr/>
          </p:nvPicPr>
          <p:blipFill>
            <a:blip r:embed="rId4"/>
            <a:srcRect/>
            <a:stretch>
              <a:fillRect/>
            </a:stretch>
          </p:blipFill>
          <p:spPr>
            <a:xfrm rot="16200000" flipH="1">
              <a:off x="-476481" y="476480"/>
              <a:ext cx="7676285" cy="672332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999"/>
                  </a:lnTo>
                  <a:lnTo>
                    <a:pt x="3153" y="21600"/>
                  </a:lnTo>
                  <a:lnTo>
                    <a:pt x="21600" y="21600"/>
                  </a:lnTo>
                  <a:lnTo>
                    <a:pt x="21600" y="3599"/>
                  </a:lnTo>
                  <a:lnTo>
                    <a:pt x="18446" y="0"/>
                  </a:lnTo>
                  <a:lnTo>
                    <a:pt x="0" y="0"/>
                  </a:lnTo>
                  <a:close/>
                </a:path>
              </a:pathLst>
            </a:custGeom>
            <a:ln w="88900" cap="sq">
              <a:solidFill>
                <a:srgbClr val="FFFFFF"/>
              </a:solidFill>
              <a:prstDash val="solid"/>
              <a:miter lim="800000"/>
            </a:ln>
            <a:effectLst>
              <a:outerShdw blurRad="88900" rotWithShape="0">
                <a:srgbClr val="000000">
                  <a:alpha val="45000"/>
                </a:srgbClr>
              </a:outerShdw>
            </a:effectLst>
          </p:spPr>
        </p:pic>
      </p:grpSp>
      <p:grpSp>
        <p:nvGrpSpPr>
          <p:cNvPr id="211" name="Picture 2"/>
          <p:cNvGrpSpPr/>
          <p:nvPr/>
        </p:nvGrpSpPr>
        <p:grpSpPr>
          <a:xfrm>
            <a:off x="5237824" y="7633219"/>
            <a:ext cx="3909978" cy="5333126"/>
            <a:chOff x="0" y="0"/>
            <a:chExt cx="3909976" cy="5333125"/>
          </a:xfrm>
        </p:grpSpPr>
        <p:sp>
          <p:nvSpPr>
            <p:cNvPr id="209" name="Shape"/>
            <p:cNvSpPr/>
            <p:nvPr/>
          </p:nvSpPr>
          <p:spPr>
            <a:xfrm>
              <a:off x="0" y="0"/>
              <a:ext cx="3909977" cy="5333126"/>
            </a:xfrm>
            <a:custGeom>
              <a:avLst/>
              <a:gdLst/>
              <a:ahLst/>
              <a:cxnLst>
                <a:cxn ang="0">
                  <a:pos x="wd2" y="hd2"/>
                </a:cxn>
                <a:cxn ang="5400000">
                  <a:pos x="wd2" y="hd2"/>
                </a:cxn>
                <a:cxn ang="10800000">
                  <a:pos x="wd2" y="hd2"/>
                </a:cxn>
                <a:cxn ang="16200000">
                  <a:pos x="wd2" y="hd2"/>
                </a:cxn>
              </a:cxnLst>
              <a:rect l="0" t="0" r="r" b="b"/>
              <a:pathLst>
                <a:path w="21600" h="21600" extrusionOk="0">
                  <a:moveTo>
                    <a:pt x="3877" y="0"/>
                  </a:moveTo>
                  <a:lnTo>
                    <a:pt x="21600" y="0"/>
                  </a:lnTo>
                  <a:lnTo>
                    <a:pt x="21600" y="0"/>
                  </a:lnTo>
                  <a:lnTo>
                    <a:pt x="21600" y="18758"/>
                  </a:lnTo>
                  <a:lnTo>
                    <a:pt x="17723" y="21600"/>
                  </a:lnTo>
                  <a:lnTo>
                    <a:pt x="0" y="21600"/>
                  </a:lnTo>
                  <a:lnTo>
                    <a:pt x="0" y="21600"/>
                  </a:lnTo>
                  <a:lnTo>
                    <a:pt x="0" y="2842"/>
                  </a:lnTo>
                  <a:close/>
                </a:path>
              </a:pathLst>
            </a:custGeom>
            <a:solidFill>
              <a:srgbClr val="EDEDED"/>
            </a:solidFill>
            <a:ln w="12700" cap="flat">
              <a:noFill/>
              <a:miter lim="400000"/>
            </a:ln>
            <a:effectLst/>
          </p:spPr>
          <p:txBody>
            <a:bodyPr wrap="square" lIns="91437" tIns="91437" rIns="91437" bIns="91437" numCol="1" anchor="ctr">
              <a:noAutofit/>
            </a:bodyPr>
            <a:lstStyle/>
            <a:p>
              <a:endParaRPr/>
            </a:p>
          </p:txBody>
        </p:sp>
        <p:pic>
          <p:nvPicPr>
            <p:cNvPr id="210" name="image41.jpeg" descr="image41.jpeg"/>
            <p:cNvPicPr>
              <a:picLocks noChangeAspect="1"/>
            </p:cNvPicPr>
            <p:nvPr/>
          </p:nvPicPr>
          <p:blipFill>
            <a:blip r:embed="rId5"/>
            <a:srcRect/>
            <a:stretch>
              <a:fillRect/>
            </a:stretch>
          </p:blipFill>
          <p:spPr>
            <a:xfrm>
              <a:off x="0" y="0"/>
              <a:ext cx="3909977" cy="5333126"/>
            </a:xfrm>
            <a:custGeom>
              <a:avLst/>
              <a:gdLst/>
              <a:ahLst/>
              <a:cxnLst>
                <a:cxn ang="0">
                  <a:pos x="wd2" y="hd2"/>
                </a:cxn>
                <a:cxn ang="5400000">
                  <a:pos x="wd2" y="hd2"/>
                </a:cxn>
                <a:cxn ang="10800000">
                  <a:pos x="wd2" y="hd2"/>
                </a:cxn>
                <a:cxn ang="16200000">
                  <a:pos x="wd2" y="hd2"/>
                </a:cxn>
              </a:cxnLst>
              <a:rect l="0" t="0" r="r" b="b"/>
              <a:pathLst>
                <a:path w="21600" h="21600" extrusionOk="0">
                  <a:moveTo>
                    <a:pt x="3876" y="0"/>
                  </a:moveTo>
                  <a:lnTo>
                    <a:pt x="0" y="2842"/>
                  </a:lnTo>
                  <a:lnTo>
                    <a:pt x="0" y="21600"/>
                  </a:lnTo>
                  <a:lnTo>
                    <a:pt x="17724" y="21600"/>
                  </a:lnTo>
                  <a:lnTo>
                    <a:pt x="21600" y="18758"/>
                  </a:lnTo>
                  <a:lnTo>
                    <a:pt x="21600" y="0"/>
                  </a:lnTo>
                  <a:lnTo>
                    <a:pt x="3876" y="0"/>
                  </a:lnTo>
                  <a:close/>
                </a:path>
              </a:pathLst>
            </a:custGeom>
            <a:ln w="88900" cap="sq">
              <a:solidFill>
                <a:srgbClr val="FFFFFF"/>
              </a:solidFill>
              <a:prstDash val="solid"/>
              <a:miter lim="800000"/>
            </a:ln>
            <a:effectLst>
              <a:outerShdw blurRad="88900" rotWithShape="0">
                <a:srgbClr val="000000">
                  <a:alpha val="45000"/>
                </a:srgbClr>
              </a:outerShdw>
            </a:effectLst>
          </p:spPr>
        </p:pic>
      </p:grpSp>
      <p:sp>
        <p:nvSpPr>
          <p:cNvPr id="12" name="“These statements have not been evaluated by the FDA. Mfinity products are not intended to diagnose, treat, cure, or prevent any disease, nor should they be used as a substitute for any medication you may currently be using.  We do not offer medical advi">
            <a:extLst>
              <a:ext uri="{FF2B5EF4-FFF2-40B4-BE49-F238E27FC236}">
                <a16:creationId xmlns:a16="http://schemas.microsoft.com/office/drawing/2014/main" id="{C5E27A48-7B6C-0C4B-87AA-D1468A3221A6}"/>
              </a:ext>
            </a:extLst>
          </p:cNvPr>
          <p:cNvSpPr txBox="1"/>
          <p:nvPr/>
        </p:nvSpPr>
        <p:spPr>
          <a:xfrm>
            <a:off x="9132367" y="12449975"/>
            <a:ext cx="10686721" cy="1064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rmAutofit/>
          </a:bodyPr>
          <a:lstStyle>
            <a:lvl1pPr defTabSz="1591055">
              <a:lnSpc>
                <a:spcPct val="90000"/>
              </a:lnSpc>
              <a:spcBef>
                <a:spcPts val="4600"/>
              </a:spcBef>
              <a:defRPr sz="2000" i="1">
                <a:solidFill>
                  <a:srgbClr val="FFFFFF">
                    <a:alpha val="66278"/>
                  </a:srgbClr>
                </a:solidFill>
                <a:latin typeface="Open Sans"/>
                <a:ea typeface="Open Sans"/>
                <a:cs typeface="Open Sans"/>
                <a:sym typeface="Open Sans"/>
              </a:defRPr>
            </a:lvl1pPr>
          </a:lstStyle>
          <a:p>
            <a:pPr algn="just"/>
            <a:r>
              <a:rPr lang="en-US" sz="1400" dirty="0"/>
              <a:t>The MFIT Challenge is a comprehensive system promoting an active ketogenic lifestyle, which includes meal replacement products and nutritional supplements along with dietary and exercise guidance.  The average weight loss expectation is approximately 1-2 lbs. per week, up to 15 lbs. total. Any weight loss in excess of these amounts, although not uncommon, should not be considered as typical, and would require exceptional circumstances and or efforts.   Individual results can and will vary dependent upon many factors</a:t>
            </a:r>
            <a:endParaRPr sz="1400" dirty="0"/>
          </a:p>
        </p:txBody>
      </p:sp>
      <p:sp>
        <p:nvSpPr>
          <p:cNvPr id="13" name="“These statements have not been evaluated by the FDA. Mfinity products are not intended to diagnose, treat, cure, or prevent any disease, nor should they be used as a substitute for any medication you may currently be using.  We do not offer medical advi">
            <a:extLst>
              <a:ext uri="{FF2B5EF4-FFF2-40B4-BE49-F238E27FC236}">
                <a16:creationId xmlns:a16="http://schemas.microsoft.com/office/drawing/2014/main" id="{57B711EE-6CD8-3B40-A7A2-7C0F5042FB46}"/>
              </a:ext>
            </a:extLst>
          </p:cNvPr>
          <p:cNvSpPr txBox="1"/>
          <p:nvPr/>
        </p:nvSpPr>
        <p:spPr>
          <a:xfrm>
            <a:off x="189855" y="12449975"/>
            <a:ext cx="4786182" cy="1210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rmAutofit fontScale="92500" lnSpcReduction="10000"/>
          </a:bodyPr>
          <a:lstStyle>
            <a:lvl1pPr defTabSz="1591055">
              <a:lnSpc>
                <a:spcPct val="90000"/>
              </a:lnSpc>
              <a:spcBef>
                <a:spcPts val="4600"/>
              </a:spcBef>
              <a:defRPr sz="2000" i="1">
                <a:solidFill>
                  <a:srgbClr val="FFFFFF">
                    <a:alpha val="66278"/>
                  </a:srgbClr>
                </a:solidFill>
                <a:latin typeface="Open Sans"/>
                <a:ea typeface="Open Sans"/>
                <a:cs typeface="Open Sans"/>
                <a:sym typeface="Open Sans"/>
              </a:defRPr>
            </a:lvl1pPr>
          </a:lstStyle>
          <a:p>
            <a:pPr algn="just"/>
            <a:r>
              <a:rPr lang="en-US" sz="1600" dirty="0"/>
              <a:t>Mfinity would never knowingly promote a questionable or false testimonial.  Please note that the testimonials shared herein may be from independent distributors that seek to benefit from the sales of referenced products. </a:t>
            </a:r>
            <a:endParaRPr sz="1600" dirty="0"/>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OwenKristy-Mfinity.jpeg" descr="OwenKristy-Mfinity.jpeg"/>
          <p:cNvPicPr>
            <a:picLocks noChangeAspect="1"/>
          </p:cNvPicPr>
          <p:nvPr/>
        </p:nvPicPr>
        <p:blipFill>
          <a:blip r:embed="rId2"/>
          <a:stretch>
            <a:fillRect/>
          </a:stretch>
        </p:blipFill>
        <p:spPr>
          <a:xfrm>
            <a:off x="0" y="0"/>
            <a:ext cx="24384000" cy="11926396"/>
          </a:xfrm>
          <a:prstGeom prst="rect">
            <a:avLst/>
          </a:prstGeom>
          <a:ln w="12700">
            <a:miter lim="400000"/>
          </a:ln>
        </p:spPr>
      </p:pic>
      <p:grpSp>
        <p:nvGrpSpPr>
          <p:cNvPr id="216" name="struggle is real.jpg"/>
          <p:cNvGrpSpPr/>
          <p:nvPr/>
        </p:nvGrpSpPr>
        <p:grpSpPr>
          <a:xfrm>
            <a:off x="1288227" y="3628840"/>
            <a:ext cx="5836167" cy="7823735"/>
            <a:chOff x="0" y="0"/>
            <a:chExt cx="5836165" cy="7823733"/>
          </a:xfrm>
        </p:grpSpPr>
        <p:sp>
          <p:nvSpPr>
            <p:cNvPr id="214" name="Shape"/>
            <p:cNvSpPr/>
            <p:nvPr/>
          </p:nvSpPr>
          <p:spPr>
            <a:xfrm>
              <a:off x="-1" y="0"/>
              <a:ext cx="5836167" cy="782373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0"/>
                  </a:lnTo>
                  <a:lnTo>
                    <a:pt x="21600" y="2685"/>
                  </a:lnTo>
                  <a:lnTo>
                    <a:pt x="21600" y="21600"/>
                  </a:lnTo>
                  <a:lnTo>
                    <a:pt x="21600" y="21600"/>
                  </a:lnTo>
                  <a:lnTo>
                    <a:pt x="3600" y="21600"/>
                  </a:lnTo>
                  <a:lnTo>
                    <a:pt x="0" y="18915"/>
                  </a:lnTo>
                  <a:lnTo>
                    <a:pt x="0" y="0"/>
                  </a:lnTo>
                  <a:close/>
                </a:path>
              </a:pathLst>
            </a:custGeom>
            <a:solidFill>
              <a:srgbClr val="EDEDED"/>
            </a:solidFill>
            <a:ln w="12700" cap="flat">
              <a:noFill/>
              <a:miter lim="400000"/>
            </a:ln>
            <a:effectLst/>
          </p:spPr>
          <p:txBody>
            <a:bodyPr wrap="square" lIns="91437" tIns="91437" rIns="91437" bIns="91437" numCol="1" anchor="ctr">
              <a:noAutofit/>
            </a:bodyPr>
            <a:lstStyle/>
            <a:p>
              <a:endParaRPr/>
            </a:p>
          </p:txBody>
        </p:sp>
        <p:pic>
          <p:nvPicPr>
            <p:cNvPr id="215" name="image42.jpeg" descr="image42.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5836047" cy="78235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8914"/>
                  </a:lnTo>
                  <a:lnTo>
                    <a:pt x="3600" y="21600"/>
                  </a:lnTo>
                  <a:lnTo>
                    <a:pt x="21600" y="21600"/>
                  </a:lnTo>
                  <a:lnTo>
                    <a:pt x="21600" y="2686"/>
                  </a:lnTo>
                  <a:lnTo>
                    <a:pt x="18000" y="0"/>
                  </a:lnTo>
                  <a:lnTo>
                    <a:pt x="0" y="0"/>
                  </a:lnTo>
                  <a:close/>
                </a:path>
              </a:pathLst>
            </a:custGeom>
            <a:ln w="88900" cap="sq">
              <a:solidFill>
                <a:srgbClr val="FFFFFF"/>
              </a:solidFill>
              <a:prstDash val="solid"/>
              <a:miter lim="800000"/>
            </a:ln>
            <a:effectLst>
              <a:outerShdw blurRad="88900" rotWithShape="0">
                <a:srgbClr val="000000">
                  <a:alpha val="45000"/>
                </a:srgbClr>
              </a:outerShdw>
            </a:effectLst>
          </p:spPr>
        </p:pic>
      </p:grpSp>
      <p:sp>
        <p:nvSpPr>
          <p:cNvPr id="217" name="Elaine Green…"/>
          <p:cNvSpPr txBox="1"/>
          <p:nvPr/>
        </p:nvSpPr>
        <p:spPr>
          <a:xfrm>
            <a:off x="10930269" y="3628840"/>
            <a:ext cx="12117853" cy="7070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defTabSz="1444752">
              <a:lnSpc>
                <a:spcPct val="110000"/>
              </a:lnSpc>
              <a:spcBef>
                <a:spcPts val="1700"/>
              </a:spcBef>
              <a:defRPr sz="4900">
                <a:latin typeface="Lato Bold"/>
                <a:ea typeface="Lato Bold"/>
                <a:cs typeface="Lato Bold"/>
                <a:sym typeface="Lato Bold"/>
              </a:defRPr>
            </a:pPr>
            <a:r>
              <a:rPr b="1" dirty="0">
                <a:solidFill>
                  <a:schemeClr val="tx1">
                    <a:lumMod val="65000"/>
                    <a:lumOff val="35000"/>
                  </a:schemeClr>
                </a:solidFill>
                <a:effectLst>
                  <a:outerShdw blurRad="50800" dist="38100" dir="2700000" algn="tl" rotWithShape="0">
                    <a:prstClr val="black">
                      <a:alpha val="40000"/>
                    </a:prstClr>
                  </a:outerShdw>
                </a:effectLst>
              </a:rPr>
              <a:t>Elaine Green</a:t>
            </a:r>
          </a:p>
          <a:p>
            <a:pPr defTabSz="1444752">
              <a:lnSpc>
                <a:spcPct val="110000"/>
              </a:lnSpc>
              <a:defRPr sz="4300">
                <a:latin typeface="Lato Regular"/>
                <a:ea typeface="Lato Regular"/>
                <a:cs typeface="Lato Regular"/>
                <a:sym typeface="Lato Regular"/>
              </a:defRPr>
            </a:pPr>
            <a:r>
              <a:rPr b="1" dirty="0">
                <a:solidFill>
                  <a:schemeClr val="tx1">
                    <a:lumMod val="65000"/>
                    <a:lumOff val="35000"/>
                  </a:schemeClr>
                </a:solidFill>
                <a:effectLst>
                  <a:outerShdw blurRad="50800" dist="38100" dir="2700000" algn="tl" rotWithShape="0">
                    <a:prstClr val="black">
                      <a:alpha val="40000"/>
                    </a:prstClr>
                  </a:outerShdw>
                </a:effectLst>
              </a:rPr>
              <a:t>60 total lbs. lost</a:t>
            </a:r>
          </a:p>
          <a:p>
            <a:pPr defTabSz="1444752">
              <a:lnSpc>
                <a:spcPct val="110000"/>
              </a:lnSpc>
              <a:defRPr sz="4300">
                <a:latin typeface="Lato Regular"/>
                <a:ea typeface="Lato Regular"/>
                <a:cs typeface="Lato Regular"/>
                <a:sym typeface="Lato Regular"/>
              </a:defRPr>
            </a:pPr>
            <a:endParaRPr b="1" dirty="0">
              <a:solidFill>
                <a:schemeClr val="tx1">
                  <a:lumMod val="65000"/>
                  <a:lumOff val="35000"/>
                </a:schemeClr>
              </a:solidFill>
              <a:effectLst>
                <a:outerShdw blurRad="50800" dist="38100" dir="2700000" algn="tl" rotWithShape="0">
                  <a:prstClr val="black">
                    <a:alpha val="40000"/>
                  </a:prstClr>
                </a:outerShdw>
              </a:effectLst>
            </a:endParaRPr>
          </a:p>
          <a:p>
            <a:pPr defTabSz="1444752">
              <a:lnSpc>
                <a:spcPct val="110000"/>
              </a:lnSpc>
              <a:defRPr sz="3700" i="1">
                <a:latin typeface="Lato Regular"/>
                <a:ea typeface="Lato Regular"/>
                <a:cs typeface="Lato Regular"/>
                <a:sym typeface="Lato Regular"/>
              </a:defRPr>
            </a:pPr>
            <a:r>
              <a:rPr b="1" dirty="0">
                <a:solidFill>
                  <a:schemeClr val="tx1">
                    <a:lumMod val="65000"/>
                    <a:lumOff val="35000"/>
                  </a:schemeClr>
                </a:solidFill>
                <a:effectLst>
                  <a:outerShdw blurRad="50800" dist="38100" dir="2700000" algn="tl" rotWithShape="0">
                    <a:prstClr val="black">
                      <a:alpha val="40000"/>
                    </a:prstClr>
                  </a:outerShdw>
                </a:effectLst>
              </a:rPr>
              <a:t>“This time I feel the challenge steadily helps me get closer to my goal! The accountability makes the difference. For the new year I want to work more on my focus so that this next challenge will be my last one to reach my ultimate goal of 175 pounds. This additional loss of 35 pounds will be a dream come true. So I'm excited to have taken charge of myself and my health goals.”</a:t>
            </a:r>
          </a:p>
        </p:txBody>
      </p:sp>
      <p:sp>
        <p:nvSpPr>
          <p:cNvPr id="218" name="Fat Loss…"/>
          <p:cNvSpPr txBox="1"/>
          <p:nvPr/>
        </p:nvSpPr>
        <p:spPr>
          <a:xfrm>
            <a:off x="1426208" y="749656"/>
            <a:ext cx="14955964" cy="252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chor="ctr">
            <a:normAutofit/>
          </a:bodyPr>
          <a:lstStyle>
            <a:lvl1pPr defTabSz="1481327">
              <a:lnSpc>
                <a:spcPct val="90000"/>
              </a:lnSpc>
              <a:defRPr sz="8100" b="1">
                <a:solidFill>
                  <a:srgbClr val="75164E"/>
                </a:solidFill>
              </a:defRPr>
            </a:lvl1pPr>
          </a:lstStyle>
          <a:p>
            <a:r>
              <a:rPr dirty="0">
                <a:effectLst>
                  <a:outerShdw blurRad="50800" dist="38100" dir="2700000" algn="tl" rotWithShape="0">
                    <a:prstClr val="black">
                      <a:alpha val="40000"/>
                    </a:prstClr>
                  </a:outerShdw>
                </a:effectLst>
              </a:rPr>
              <a:t>Fat Loss CHAMPION</a:t>
            </a:r>
          </a:p>
        </p:txBody>
      </p:sp>
      <p:pic>
        <p:nvPicPr>
          <p:cNvPr id="219" name="MFIT logo (1).png" descr="MFIT logo (1).png"/>
          <p:cNvPicPr>
            <a:picLocks noChangeAspect="1"/>
          </p:cNvPicPr>
          <p:nvPr/>
        </p:nvPicPr>
        <p:blipFill>
          <a:blip r:embed="rId4"/>
          <a:stretch>
            <a:fillRect/>
          </a:stretch>
        </p:blipFill>
        <p:spPr>
          <a:xfrm>
            <a:off x="18273886" y="1040764"/>
            <a:ext cx="4683908" cy="1947373"/>
          </a:xfrm>
          <a:prstGeom prst="rect">
            <a:avLst/>
          </a:prstGeom>
          <a:ln w="12700">
            <a:miter lim="400000"/>
          </a:ln>
          <a:effectLst>
            <a:outerShdw blurRad="50800" dist="38100" dir="2700000" algn="tl" rotWithShape="0">
              <a:prstClr val="black">
                <a:alpha val="40000"/>
              </a:prstClr>
            </a:outerShdw>
          </a:effectLst>
        </p:spPr>
      </p:pic>
      <p:grpSp>
        <p:nvGrpSpPr>
          <p:cNvPr id="222" name="Picture 2"/>
          <p:cNvGrpSpPr/>
          <p:nvPr/>
        </p:nvGrpSpPr>
        <p:grpSpPr>
          <a:xfrm>
            <a:off x="5344597" y="7990306"/>
            <a:ext cx="3559593" cy="4976038"/>
            <a:chOff x="0" y="0"/>
            <a:chExt cx="3559592" cy="4976036"/>
          </a:xfrm>
        </p:grpSpPr>
        <p:sp>
          <p:nvSpPr>
            <p:cNvPr id="220" name="Shape"/>
            <p:cNvSpPr/>
            <p:nvPr/>
          </p:nvSpPr>
          <p:spPr>
            <a:xfrm>
              <a:off x="-1" y="-1"/>
              <a:ext cx="3559594" cy="4976038"/>
            </a:xfrm>
            <a:custGeom>
              <a:avLst/>
              <a:gdLst/>
              <a:ahLst/>
              <a:cxnLst>
                <a:cxn ang="0">
                  <a:pos x="wd2" y="hd2"/>
                </a:cxn>
                <a:cxn ang="5400000">
                  <a:pos x="wd2" y="hd2"/>
                </a:cxn>
                <a:cxn ang="10800000">
                  <a:pos x="wd2" y="hd2"/>
                </a:cxn>
                <a:cxn ang="16200000">
                  <a:pos x="wd2" y="hd2"/>
                </a:cxn>
              </a:cxnLst>
              <a:rect l="0" t="0" r="r" b="b"/>
              <a:pathLst>
                <a:path w="21600" h="21600" extrusionOk="0">
                  <a:moveTo>
                    <a:pt x="4000" y="0"/>
                  </a:moveTo>
                  <a:lnTo>
                    <a:pt x="21600" y="0"/>
                  </a:lnTo>
                  <a:lnTo>
                    <a:pt x="21600" y="0"/>
                  </a:lnTo>
                  <a:lnTo>
                    <a:pt x="21600" y="18738"/>
                  </a:lnTo>
                  <a:lnTo>
                    <a:pt x="17600" y="21600"/>
                  </a:lnTo>
                  <a:lnTo>
                    <a:pt x="0" y="21600"/>
                  </a:lnTo>
                  <a:lnTo>
                    <a:pt x="0" y="21600"/>
                  </a:lnTo>
                  <a:lnTo>
                    <a:pt x="0" y="2862"/>
                  </a:lnTo>
                  <a:close/>
                </a:path>
              </a:pathLst>
            </a:custGeom>
            <a:solidFill>
              <a:srgbClr val="EDEDED"/>
            </a:solidFill>
            <a:ln w="12700" cap="flat">
              <a:noFill/>
              <a:miter lim="400000"/>
            </a:ln>
            <a:effectLst/>
          </p:spPr>
          <p:txBody>
            <a:bodyPr wrap="square" lIns="91437" tIns="91437" rIns="91437" bIns="91437" numCol="1" anchor="ctr">
              <a:noAutofit/>
            </a:bodyPr>
            <a:lstStyle/>
            <a:p>
              <a:endParaRPr/>
            </a:p>
          </p:txBody>
        </p:sp>
        <p:pic>
          <p:nvPicPr>
            <p:cNvPr id="221" name="image43.jpeg" descr="image43.jpeg"/>
            <p:cNvPicPr>
              <a:picLocks noChangeAspect="1"/>
            </p:cNvPicPr>
            <p:nvPr/>
          </p:nvPicPr>
          <p:blipFill>
            <a:blip r:embed="rId5"/>
            <a:srcRect/>
            <a:stretch>
              <a:fillRect/>
            </a:stretch>
          </p:blipFill>
          <p:spPr>
            <a:xfrm>
              <a:off x="0" y="0"/>
              <a:ext cx="3559572" cy="4976019"/>
            </a:xfrm>
            <a:custGeom>
              <a:avLst/>
              <a:gdLst/>
              <a:ahLst/>
              <a:cxnLst>
                <a:cxn ang="0">
                  <a:pos x="wd2" y="hd2"/>
                </a:cxn>
                <a:cxn ang="5400000">
                  <a:pos x="wd2" y="hd2"/>
                </a:cxn>
                <a:cxn ang="10800000">
                  <a:pos x="wd2" y="hd2"/>
                </a:cxn>
                <a:cxn ang="16200000">
                  <a:pos x="wd2" y="hd2"/>
                </a:cxn>
              </a:cxnLst>
              <a:rect l="0" t="0" r="r" b="b"/>
              <a:pathLst>
                <a:path w="21600" h="21600" extrusionOk="0">
                  <a:moveTo>
                    <a:pt x="4000" y="0"/>
                  </a:moveTo>
                  <a:lnTo>
                    <a:pt x="0" y="2862"/>
                  </a:lnTo>
                  <a:lnTo>
                    <a:pt x="0" y="21600"/>
                  </a:lnTo>
                  <a:lnTo>
                    <a:pt x="17600" y="21600"/>
                  </a:lnTo>
                  <a:lnTo>
                    <a:pt x="21600" y="18738"/>
                  </a:lnTo>
                  <a:lnTo>
                    <a:pt x="21600" y="0"/>
                  </a:lnTo>
                  <a:lnTo>
                    <a:pt x="4000" y="0"/>
                  </a:lnTo>
                  <a:close/>
                </a:path>
              </a:pathLst>
            </a:custGeom>
            <a:ln w="88900" cap="sq">
              <a:solidFill>
                <a:srgbClr val="FFFFFF"/>
              </a:solidFill>
              <a:prstDash val="solid"/>
              <a:miter lim="800000"/>
            </a:ln>
            <a:effectLst>
              <a:outerShdw blurRad="88900" rotWithShape="0">
                <a:srgbClr val="000000">
                  <a:alpha val="45000"/>
                </a:srgbClr>
              </a:outerShdw>
            </a:effectLst>
          </p:spPr>
        </p:pic>
      </p:grpSp>
      <p:sp>
        <p:nvSpPr>
          <p:cNvPr id="12" name="“These statements have not been evaluated by the FDA. Mfinity products are not intended to diagnose, treat, cure, or prevent any disease, nor should they be used as a substitute for any medication you may currently be using.  We do not offer medical advi">
            <a:extLst>
              <a:ext uri="{FF2B5EF4-FFF2-40B4-BE49-F238E27FC236}">
                <a16:creationId xmlns:a16="http://schemas.microsoft.com/office/drawing/2014/main" id="{1B77AA96-FA41-D14F-B080-DD34915BA423}"/>
              </a:ext>
            </a:extLst>
          </p:cNvPr>
          <p:cNvSpPr txBox="1"/>
          <p:nvPr/>
        </p:nvSpPr>
        <p:spPr>
          <a:xfrm>
            <a:off x="9132367" y="12449975"/>
            <a:ext cx="10686721" cy="1064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rmAutofit/>
          </a:bodyPr>
          <a:lstStyle>
            <a:lvl1pPr defTabSz="1591055">
              <a:lnSpc>
                <a:spcPct val="90000"/>
              </a:lnSpc>
              <a:spcBef>
                <a:spcPts val="4600"/>
              </a:spcBef>
              <a:defRPr sz="2000" i="1">
                <a:solidFill>
                  <a:srgbClr val="FFFFFF">
                    <a:alpha val="66278"/>
                  </a:srgbClr>
                </a:solidFill>
                <a:latin typeface="Open Sans"/>
                <a:ea typeface="Open Sans"/>
                <a:cs typeface="Open Sans"/>
                <a:sym typeface="Open Sans"/>
              </a:defRPr>
            </a:lvl1pPr>
          </a:lstStyle>
          <a:p>
            <a:pPr algn="just"/>
            <a:r>
              <a:rPr lang="en-US" sz="1400" dirty="0"/>
              <a:t>The MFIT Challenge is a comprehensive system promoting an active ketogenic lifestyle, which includes meal replacement products and nutritional supplements along with dietary and exercise guidance.  The average weight loss expectation is approximately 1-2 lbs. per week, up to 15 lbs. total. Any weight loss in excess of these amounts, although not uncommon, should not be considered as typical, and would require exceptional circumstances and or efforts.   Individual results can and will vary dependent upon many factors</a:t>
            </a:r>
            <a:endParaRPr sz="1400" dirty="0"/>
          </a:p>
        </p:txBody>
      </p:sp>
      <p:sp>
        <p:nvSpPr>
          <p:cNvPr id="13" name="“These statements have not been evaluated by the FDA. Mfinity products are not intended to diagnose, treat, cure, or prevent any disease, nor should they be used as a substitute for any medication you may currently be using.  We do not offer medical advi">
            <a:extLst>
              <a:ext uri="{FF2B5EF4-FFF2-40B4-BE49-F238E27FC236}">
                <a16:creationId xmlns:a16="http://schemas.microsoft.com/office/drawing/2014/main" id="{CD97C342-CECA-8F40-8DE3-FD5ED617442E}"/>
              </a:ext>
            </a:extLst>
          </p:cNvPr>
          <p:cNvSpPr txBox="1"/>
          <p:nvPr/>
        </p:nvSpPr>
        <p:spPr>
          <a:xfrm>
            <a:off x="189855" y="12449975"/>
            <a:ext cx="4786182" cy="1210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rmAutofit fontScale="92500" lnSpcReduction="10000"/>
          </a:bodyPr>
          <a:lstStyle>
            <a:lvl1pPr defTabSz="1591055">
              <a:lnSpc>
                <a:spcPct val="90000"/>
              </a:lnSpc>
              <a:spcBef>
                <a:spcPts val="4600"/>
              </a:spcBef>
              <a:defRPr sz="2000" i="1">
                <a:solidFill>
                  <a:srgbClr val="FFFFFF">
                    <a:alpha val="66278"/>
                  </a:srgbClr>
                </a:solidFill>
                <a:latin typeface="Open Sans"/>
                <a:ea typeface="Open Sans"/>
                <a:cs typeface="Open Sans"/>
                <a:sym typeface="Open Sans"/>
              </a:defRPr>
            </a:lvl1pPr>
          </a:lstStyle>
          <a:p>
            <a:pPr algn="just"/>
            <a:r>
              <a:rPr lang="en-US" sz="1600" dirty="0"/>
              <a:t>Mfinity would never knowingly promote a questionable or false testimonial.  Please note that the testimonials shared herein may be from independent distributors that seek to benefit from the sales of referenced products. </a:t>
            </a:r>
            <a:endParaRPr sz="1600" dirty="0"/>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OwenKristy-Mfinity.jpeg" descr="OwenKristy-Mfinity.jpeg"/>
          <p:cNvPicPr>
            <a:picLocks noChangeAspect="1"/>
          </p:cNvPicPr>
          <p:nvPr/>
        </p:nvPicPr>
        <p:blipFill>
          <a:blip r:embed="rId2"/>
          <a:stretch>
            <a:fillRect/>
          </a:stretch>
        </p:blipFill>
        <p:spPr>
          <a:xfrm>
            <a:off x="0" y="0"/>
            <a:ext cx="24384000" cy="11926396"/>
          </a:xfrm>
          <a:prstGeom prst="rect">
            <a:avLst/>
          </a:prstGeom>
          <a:ln w="12700">
            <a:miter lim="400000"/>
          </a:ln>
        </p:spPr>
      </p:pic>
      <p:sp>
        <p:nvSpPr>
          <p:cNvPr id="225" name="Ezinne Nnorom…"/>
          <p:cNvSpPr txBox="1"/>
          <p:nvPr/>
        </p:nvSpPr>
        <p:spPr>
          <a:xfrm>
            <a:off x="11541211" y="3628840"/>
            <a:ext cx="11506911" cy="7070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defTabSz="1700783">
              <a:lnSpc>
                <a:spcPct val="110000"/>
              </a:lnSpc>
              <a:spcBef>
                <a:spcPts val="2000"/>
              </a:spcBef>
              <a:defRPr sz="5800">
                <a:latin typeface="Lato Bold"/>
                <a:ea typeface="Lato Bold"/>
                <a:cs typeface="Lato Bold"/>
                <a:sym typeface="Lato Bold"/>
              </a:defRPr>
            </a:pPr>
            <a:r>
              <a:rPr b="1" dirty="0" err="1">
                <a:solidFill>
                  <a:schemeClr val="tx1">
                    <a:lumMod val="65000"/>
                    <a:lumOff val="35000"/>
                  </a:schemeClr>
                </a:solidFill>
                <a:effectLst>
                  <a:outerShdw blurRad="50800" dist="38100" dir="2700000" algn="tl" rotWithShape="0">
                    <a:prstClr val="black">
                      <a:alpha val="40000"/>
                    </a:prstClr>
                  </a:outerShdw>
                </a:effectLst>
              </a:rPr>
              <a:t>Ezinne</a:t>
            </a:r>
            <a:r>
              <a:rPr b="1" dirty="0">
                <a:solidFill>
                  <a:schemeClr val="tx1">
                    <a:lumMod val="65000"/>
                    <a:lumOff val="35000"/>
                  </a:schemeClr>
                </a:solidFill>
                <a:effectLst>
                  <a:outerShdw blurRad="50800" dist="38100" dir="2700000" algn="tl" rotWithShape="0">
                    <a:prstClr val="black">
                      <a:alpha val="40000"/>
                    </a:prstClr>
                  </a:outerShdw>
                </a:effectLst>
              </a:rPr>
              <a:t> </a:t>
            </a:r>
            <a:r>
              <a:rPr b="1" dirty="0" err="1">
                <a:solidFill>
                  <a:schemeClr val="tx1">
                    <a:lumMod val="65000"/>
                    <a:lumOff val="35000"/>
                  </a:schemeClr>
                </a:solidFill>
                <a:effectLst>
                  <a:outerShdw blurRad="50800" dist="38100" dir="2700000" algn="tl" rotWithShape="0">
                    <a:prstClr val="black">
                      <a:alpha val="40000"/>
                    </a:prstClr>
                  </a:outerShdw>
                </a:effectLst>
              </a:rPr>
              <a:t>Nnorom</a:t>
            </a:r>
            <a:endParaRPr b="1" dirty="0">
              <a:solidFill>
                <a:schemeClr val="tx1">
                  <a:lumMod val="65000"/>
                  <a:lumOff val="35000"/>
                </a:schemeClr>
              </a:solidFill>
              <a:effectLst>
                <a:outerShdw blurRad="50800" dist="38100" dir="2700000" algn="tl" rotWithShape="0">
                  <a:prstClr val="black">
                    <a:alpha val="40000"/>
                  </a:prstClr>
                </a:outerShdw>
              </a:effectLst>
            </a:endParaRPr>
          </a:p>
          <a:p>
            <a:pPr defTabSz="1700783">
              <a:lnSpc>
                <a:spcPct val="110000"/>
              </a:lnSpc>
              <a:defRPr sz="5100">
                <a:latin typeface="Lato Regular"/>
                <a:ea typeface="Lato Regular"/>
                <a:cs typeface="Lato Regular"/>
                <a:sym typeface="Lato Regular"/>
              </a:defRPr>
            </a:pPr>
            <a:r>
              <a:rPr b="1" dirty="0">
                <a:solidFill>
                  <a:schemeClr val="tx1">
                    <a:lumMod val="65000"/>
                    <a:lumOff val="35000"/>
                  </a:schemeClr>
                </a:solidFill>
                <a:effectLst>
                  <a:outerShdw blurRad="50800" dist="38100" dir="2700000" algn="tl" rotWithShape="0">
                    <a:prstClr val="black">
                      <a:alpha val="40000"/>
                    </a:prstClr>
                  </a:outerShdw>
                </a:effectLst>
              </a:rPr>
              <a:t>42 total lbs. lost</a:t>
            </a:r>
          </a:p>
          <a:p>
            <a:pPr defTabSz="1700783">
              <a:lnSpc>
                <a:spcPct val="110000"/>
              </a:lnSpc>
              <a:defRPr sz="5100">
                <a:latin typeface="Lato Regular"/>
                <a:ea typeface="Lato Regular"/>
                <a:cs typeface="Lato Regular"/>
                <a:sym typeface="Lato Regular"/>
              </a:defRPr>
            </a:pPr>
            <a:endParaRPr b="1" dirty="0">
              <a:solidFill>
                <a:schemeClr val="tx1">
                  <a:lumMod val="65000"/>
                  <a:lumOff val="35000"/>
                </a:schemeClr>
              </a:solidFill>
              <a:effectLst>
                <a:outerShdw blurRad="50800" dist="38100" dir="2700000" algn="tl" rotWithShape="0">
                  <a:prstClr val="black">
                    <a:alpha val="40000"/>
                  </a:prstClr>
                </a:outerShdw>
              </a:effectLst>
            </a:endParaRPr>
          </a:p>
          <a:p>
            <a:pPr defTabSz="1700783">
              <a:lnSpc>
                <a:spcPct val="110000"/>
              </a:lnSpc>
              <a:defRPr sz="4400" i="1">
                <a:latin typeface="Lato Regular"/>
                <a:ea typeface="Lato Regular"/>
                <a:cs typeface="Lato Regular"/>
                <a:sym typeface="Lato Regular"/>
              </a:defRPr>
            </a:pPr>
            <a:r>
              <a:rPr b="1" dirty="0">
                <a:solidFill>
                  <a:schemeClr val="tx1">
                    <a:lumMod val="65000"/>
                    <a:lumOff val="35000"/>
                  </a:schemeClr>
                </a:solidFill>
                <a:effectLst>
                  <a:outerShdw blurRad="50800" dist="38100" dir="2700000" algn="tl" rotWithShape="0">
                    <a:prstClr val="black">
                      <a:alpha val="40000"/>
                    </a:prstClr>
                  </a:outerShdw>
                </a:effectLst>
              </a:rPr>
              <a:t>“You are worth it! You deserve to be happy, healthy, and to feel good! Taking The Challenge is a great way to help you get there and reach your goals!”</a:t>
            </a:r>
          </a:p>
        </p:txBody>
      </p:sp>
      <p:grpSp>
        <p:nvGrpSpPr>
          <p:cNvPr id="228" name="Ezinne-Front 1.jpg"/>
          <p:cNvGrpSpPr/>
          <p:nvPr/>
        </p:nvGrpSpPr>
        <p:grpSpPr>
          <a:xfrm>
            <a:off x="911219" y="3145850"/>
            <a:ext cx="6824110" cy="8438223"/>
            <a:chOff x="0" y="0"/>
            <a:chExt cx="6824109" cy="8438221"/>
          </a:xfrm>
        </p:grpSpPr>
        <p:sp>
          <p:nvSpPr>
            <p:cNvPr id="226" name="Shape"/>
            <p:cNvSpPr/>
            <p:nvPr/>
          </p:nvSpPr>
          <p:spPr>
            <a:xfrm>
              <a:off x="-1" y="0"/>
              <a:ext cx="6824111" cy="84382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0"/>
                  </a:lnTo>
                  <a:lnTo>
                    <a:pt x="21600" y="2911"/>
                  </a:lnTo>
                  <a:lnTo>
                    <a:pt x="21600" y="21600"/>
                  </a:lnTo>
                  <a:lnTo>
                    <a:pt x="21600" y="21600"/>
                  </a:lnTo>
                  <a:lnTo>
                    <a:pt x="3600" y="21600"/>
                  </a:lnTo>
                  <a:lnTo>
                    <a:pt x="0" y="18689"/>
                  </a:lnTo>
                  <a:lnTo>
                    <a:pt x="0" y="0"/>
                  </a:lnTo>
                  <a:close/>
                </a:path>
              </a:pathLst>
            </a:custGeom>
            <a:solidFill>
              <a:srgbClr val="EDEDED"/>
            </a:solidFill>
            <a:ln w="12700" cap="flat">
              <a:noFill/>
              <a:miter lim="400000"/>
            </a:ln>
            <a:effectLst/>
          </p:spPr>
          <p:txBody>
            <a:bodyPr wrap="square" lIns="91437" tIns="91437" rIns="91437" bIns="91437" numCol="1" anchor="ctr">
              <a:noAutofit/>
            </a:bodyPr>
            <a:lstStyle/>
            <a:p>
              <a:endParaRPr/>
            </a:p>
          </p:txBody>
        </p:sp>
        <p:pic>
          <p:nvPicPr>
            <p:cNvPr id="227" name="image44.jpeg" descr="image44.jpeg"/>
            <p:cNvPicPr>
              <a:picLocks noChangeAspect="1"/>
            </p:cNvPicPr>
            <p:nvPr/>
          </p:nvPicPr>
          <p:blipFill>
            <a:blip r:embed="rId3"/>
            <a:srcRect/>
            <a:stretch>
              <a:fillRect/>
            </a:stretch>
          </p:blipFill>
          <p:spPr>
            <a:xfrm>
              <a:off x="0" y="0"/>
              <a:ext cx="6824110" cy="84382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8688"/>
                  </a:lnTo>
                  <a:lnTo>
                    <a:pt x="3600" y="21600"/>
                  </a:lnTo>
                  <a:lnTo>
                    <a:pt x="21600" y="21600"/>
                  </a:lnTo>
                  <a:lnTo>
                    <a:pt x="21600" y="2912"/>
                  </a:lnTo>
                  <a:lnTo>
                    <a:pt x="18000" y="0"/>
                  </a:lnTo>
                  <a:lnTo>
                    <a:pt x="0" y="0"/>
                  </a:lnTo>
                  <a:close/>
                </a:path>
              </a:pathLst>
            </a:custGeom>
            <a:ln w="88900" cap="sq">
              <a:solidFill>
                <a:srgbClr val="FFFFFF"/>
              </a:solidFill>
              <a:prstDash val="solid"/>
              <a:miter lim="800000"/>
            </a:ln>
            <a:effectLst>
              <a:outerShdw blurRad="88900" rotWithShape="0">
                <a:srgbClr val="000000">
                  <a:alpha val="45000"/>
                </a:srgbClr>
              </a:outerShdw>
            </a:effectLst>
          </p:spPr>
        </p:pic>
      </p:grpSp>
      <p:sp>
        <p:nvSpPr>
          <p:cNvPr id="229" name="Fitness…"/>
          <p:cNvSpPr txBox="1"/>
          <p:nvPr/>
        </p:nvSpPr>
        <p:spPr>
          <a:xfrm>
            <a:off x="1538326" y="616260"/>
            <a:ext cx="14955964" cy="25295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chor="ctr">
            <a:normAutofit/>
          </a:bodyPr>
          <a:lstStyle>
            <a:lvl1pPr defTabSz="1481327">
              <a:lnSpc>
                <a:spcPct val="90000"/>
              </a:lnSpc>
              <a:defRPr sz="8100" b="1">
                <a:solidFill>
                  <a:srgbClr val="75164E"/>
                </a:solidFill>
              </a:defRPr>
            </a:lvl1pPr>
          </a:lstStyle>
          <a:p>
            <a:r>
              <a:rPr dirty="0">
                <a:effectLst>
                  <a:outerShdw blurRad="50800" dist="38100" dir="2700000" algn="tl" rotWithShape="0">
                    <a:prstClr val="black">
                      <a:alpha val="40000"/>
                    </a:prstClr>
                  </a:outerShdw>
                </a:effectLst>
              </a:rPr>
              <a:t>Fitness CHAMPION</a:t>
            </a:r>
          </a:p>
        </p:txBody>
      </p:sp>
      <p:pic>
        <p:nvPicPr>
          <p:cNvPr id="230" name="MFIT logo (1).png" descr="MFIT logo (1).png"/>
          <p:cNvPicPr>
            <a:picLocks noChangeAspect="1"/>
          </p:cNvPicPr>
          <p:nvPr/>
        </p:nvPicPr>
        <p:blipFill>
          <a:blip r:embed="rId4"/>
          <a:stretch>
            <a:fillRect/>
          </a:stretch>
        </p:blipFill>
        <p:spPr>
          <a:xfrm>
            <a:off x="18273886" y="1040764"/>
            <a:ext cx="4683908" cy="1947373"/>
          </a:xfrm>
          <a:prstGeom prst="rect">
            <a:avLst/>
          </a:prstGeom>
          <a:ln w="12700">
            <a:miter lim="400000"/>
          </a:ln>
          <a:effectLst>
            <a:outerShdw blurRad="50800" dist="38100" dir="2700000" algn="tl" rotWithShape="0">
              <a:prstClr val="black">
                <a:alpha val="40000"/>
              </a:prstClr>
            </a:outerShdw>
          </a:effectLst>
        </p:spPr>
      </p:pic>
      <p:grpSp>
        <p:nvGrpSpPr>
          <p:cNvPr id="233" name="Picture 2"/>
          <p:cNvGrpSpPr/>
          <p:nvPr/>
        </p:nvGrpSpPr>
        <p:grpSpPr>
          <a:xfrm>
            <a:off x="5161396" y="7881463"/>
            <a:ext cx="3932881" cy="5265385"/>
            <a:chOff x="0" y="0"/>
            <a:chExt cx="3932880" cy="5265383"/>
          </a:xfrm>
        </p:grpSpPr>
        <p:sp>
          <p:nvSpPr>
            <p:cNvPr id="231" name="Shape"/>
            <p:cNvSpPr/>
            <p:nvPr/>
          </p:nvSpPr>
          <p:spPr>
            <a:xfrm>
              <a:off x="0" y="0"/>
              <a:ext cx="3932881" cy="5265384"/>
            </a:xfrm>
            <a:custGeom>
              <a:avLst/>
              <a:gdLst/>
              <a:ahLst/>
              <a:cxnLst>
                <a:cxn ang="0">
                  <a:pos x="wd2" y="hd2"/>
                </a:cxn>
                <a:cxn ang="5400000">
                  <a:pos x="wd2" y="hd2"/>
                </a:cxn>
                <a:cxn ang="10800000">
                  <a:pos x="wd2" y="hd2"/>
                </a:cxn>
                <a:cxn ang="16200000">
                  <a:pos x="wd2" y="hd2"/>
                </a:cxn>
              </a:cxnLst>
              <a:rect l="0" t="0" r="r" b="b"/>
              <a:pathLst>
                <a:path w="21600" h="21600" extrusionOk="0">
                  <a:moveTo>
                    <a:pt x="3504" y="0"/>
                  </a:moveTo>
                  <a:lnTo>
                    <a:pt x="21600" y="0"/>
                  </a:lnTo>
                  <a:lnTo>
                    <a:pt x="21600" y="0"/>
                  </a:lnTo>
                  <a:lnTo>
                    <a:pt x="21600" y="18983"/>
                  </a:lnTo>
                  <a:lnTo>
                    <a:pt x="18096" y="21600"/>
                  </a:lnTo>
                  <a:lnTo>
                    <a:pt x="0" y="21600"/>
                  </a:lnTo>
                  <a:lnTo>
                    <a:pt x="0" y="21600"/>
                  </a:lnTo>
                  <a:lnTo>
                    <a:pt x="0" y="2617"/>
                  </a:lnTo>
                  <a:close/>
                </a:path>
              </a:pathLst>
            </a:custGeom>
            <a:solidFill>
              <a:srgbClr val="EDEDED"/>
            </a:solidFill>
            <a:ln w="12700" cap="flat">
              <a:noFill/>
              <a:miter lim="400000"/>
            </a:ln>
            <a:effectLst/>
          </p:spPr>
          <p:txBody>
            <a:bodyPr wrap="square" lIns="91437" tIns="91437" rIns="91437" bIns="91437" numCol="1" anchor="ctr">
              <a:noAutofit/>
            </a:bodyPr>
            <a:lstStyle/>
            <a:p>
              <a:endParaRPr/>
            </a:p>
          </p:txBody>
        </p:sp>
        <p:pic>
          <p:nvPicPr>
            <p:cNvPr id="232" name="image45.jpeg" descr="image45.jpeg"/>
            <p:cNvPicPr>
              <a:picLocks noChangeAspect="1"/>
            </p:cNvPicPr>
            <p:nvPr/>
          </p:nvPicPr>
          <p:blipFill>
            <a:blip r:embed="rId5"/>
            <a:srcRect/>
            <a:stretch>
              <a:fillRect/>
            </a:stretch>
          </p:blipFill>
          <p:spPr>
            <a:xfrm>
              <a:off x="0" y="0"/>
              <a:ext cx="3932881" cy="5265341"/>
            </a:xfrm>
            <a:custGeom>
              <a:avLst/>
              <a:gdLst/>
              <a:ahLst/>
              <a:cxnLst>
                <a:cxn ang="0">
                  <a:pos x="wd2" y="hd2"/>
                </a:cxn>
                <a:cxn ang="5400000">
                  <a:pos x="wd2" y="hd2"/>
                </a:cxn>
                <a:cxn ang="10800000">
                  <a:pos x="wd2" y="hd2"/>
                </a:cxn>
                <a:cxn ang="16200000">
                  <a:pos x="wd2" y="hd2"/>
                </a:cxn>
              </a:cxnLst>
              <a:rect l="0" t="0" r="r" b="b"/>
              <a:pathLst>
                <a:path w="21600" h="21600" extrusionOk="0">
                  <a:moveTo>
                    <a:pt x="3503" y="0"/>
                  </a:moveTo>
                  <a:lnTo>
                    <a:pt x="0" y="2616"/>
                  </a:lnTo>
                  <a:lnTo>
                    <a:pt x="0" y="21600"/>
                  </a:lnTo>
                  <a:lnTo>
                    <a:pt x="18095" y="21600"/>
                  </a:lnTo>
                  <a:lnTo>
                    <a:pt x="21600" y="18984"/>
                  </a:lnTo>
                  <a:lnTo>
                    <a:pt x="21600" y="0"/>
                  </a:lnTo>
                  <a:lnTo>
                    <a:pt x="3503" y="0"/>
                  </a:lnTo>
                  <a:close/>
                </a:path>
              </a:pathLst>
            </a:custGeom>
            <a:ln w="88900" cap="sq">
              <a:solidFill>
                <a:srgbClr val="FFFFFF"/>
              </a:solidFill>
              <a:prstDash val="solid"/>
              <a:miter lim="800000"/>
            </a:ln>
            <a:effectLst>
              <a:outerShdw blurRad="88900" rotWithShape="0">
                <a:srgbClr val="000000">
                  <a:alpha val="45000"/>
                </a:srgbClr>
              </a:outerShdw>
            </a:effectLst>
          </p:spPr>
        </p:pic>
      </p:grpSp>
      <p:sp>
        <p:nvSpPr>
          <p:cNvPr id="12" name="“These statements have not been evaluated by the FDA. Mfinity products are not intended to diagnose, treat, cure, or prevent any disease, nor should they be used as a substitute for any medication you may currently be using.  We do not offer medical advi">
            <a:extLst>
              <a:ext uri="{FF2B5EF4-FFF2-40B4-BE49-F238E27FC236}">
                <a16:creationId xmlns:a16="http://schemas.microsoft.com/office/drawing/2014/main" id="{F8E617DB-6B46-3A4F-82D5-A0BA9D45022E}"/>
              </a:ext>
            </a:extLst>
          </p:cNvPr>
          <p:cNvSpPr txBox="1"/>
          <p:nvPr/>
        </p:nvSpPr>
        <p:spPr>
          <a:xfrm>
            <a:off x="9132367" y="12449975"/>
            <a:ext cx="10686721" cy="1064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rmAutofit/>
          </a:bodyPr>
          <a:lstStyle>
            <a:lvl1pPr defTabSz="1591055">
              <a:lnSpc>
                <a:spcPct val="90000"/>
              </a:lnSpc>
              <a:spcBef>
                <a:spcPts val="4600"/>
              </a:spcBef>
              <a:defRPr sz="2000" i="1">
                <a:solidFill>
                  <a:srgbClr val="FFFFFF">
                    <a:alpha val="66278"/>
                  </a:srgbClr>
                </a:solidFill>
                <a:latin typeface="Open Sans"/>
                <a:ea typeface="Open Sans"/>
                <a:cs typeface="Open Sans"/>
                <a:sym typeface="Open Sans"/>
              </a:defRPr>
            </a:lvl1pPr>
          </a:lstStyle>
          <a:p>
            <a:pPr algn="just"/>
            <a:r>
              <a:rPr lang="en-US" sz="1400" dirty="0"/>
              <a:t>The MFIT Challenge is a comprehensive system promoting an active ketogenic lifestyle, which includes meal replacement products and nutritional supplements along with dietary and exercise guidance.  The average weight loss expectation is approximately 1-2 lbs. per week, up to 15 lbs. total. Any weight loss in excess of these amounts, although not uncommon, should not be considered as typical, and would require exceptional circumstances and or efforts.   Individual results can and will vary dependent upon many factors</a:t>
            </a:r>
            <a:endParaRPr sz="1400" dirty="0"/>
          </a:p>
        </p:txBody>
      </p:sp>
      <p:sp>
        <p:nvSpPr>
          <p:cNvPr id="13" name="“These statements have not been evaluated by the FDA. Mfinity products are not intended to diagnose, treat, cure, or prevent any disease, nor should they be used as a substitute for any medication you may currently be using.  We do not offer medical advi">
            <a:extLst>
              <a:ext uri="{FF2B5EF4-FFF2-40B4-BE49-F238E27FC236}">
                <a16:creationId xmlns:a16="http://schemas.microsoft.com/office/drawing/2014/main" id="{7BF84BD6-AB80-FD4A-AC3A-7E1AA76368AE}"/>
              </a:ext>
            </a:extLst>
          </p:cNvPr>
          <p:cNvSpPr txBox="1"/>
          <p:nvPr/>
        </p:nvSpPr>
        <p:spPr>
          <a:xfrm>
            <a:off x="189855" y="12449975"/>
            <a:ext cx="4786182" cy="1210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rmAutofit fontScale="92500" lnSpcReduction="10000"/>
          </a:bodyPr>
          <a:lstStyle>
            <a:lvl1pPr defTabSz="1591055">
              <a:lnSpc>
                <a:spcPct val="90000"/>
              </a:lnSpc>
              <a:spcBef>
                <a:spcPts val="4600"/>
              </a:spcBef>
              <a:defRPr sz="2000" i="1">
                <a:solidFill>
                  <a:srgbClr val="FFFFFF">
                    <a:alpha val="66278"/>
                  </a:srgbClr>
                </a:solidFill>
                <a:latin typeface="Open Sans"/>
                <a:ea typeface="Open Sans"/>
                <a:cs typeface="Open Sans"/>
                <a:sym typeface="Open Sans"/>
              </a:defRPr>
            </a:lvl1pPr>
          </a:lstStyle>
          <a:p>
            <a:pPr algn="just"/>
            <a:r>
              <a:rPr lang="en-US" sz="1600" dirty="0"/>
              <a:t>Mfinity would never knowingly promote a questionable or false testimonial.  Please note that the testimonials shared herein may be from independent distributors that seek to benefit from the sales of referenced products. </a:t>
            </a:r>
            <a:endParaRPr sz="1600" dirty="0"/>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OwenKristy-Mfinity.jpeg" descr="OwenKristy-Mfinity.jpeg"/>
          <p:cNvPicPr>
            <a:picLocks noChangeAspect="1"/>
          </p:cNvPicPr>
          <p:nvPr/>
        </p:nvPicPr>
        <p:blipFill>
          <a:blip r:embed="rId2"/>
          <a:stretch>
            <a:fillRect/>
          </a:stretch>
        </p:blipFill>
        <p:spPr>
          <a:xfrm>
            <a:off x="0" y="0"/>
            <a:ext cx="24384000" cy="11926396"/>
          </a:xfrm>
          <a:prstGeom prst="rect">
            <a:avLst/>
          </a:prstGeom>
          <a:ln w="12700">
            <a:miter lim="400000"/>
          </a:ln>
        </p:spPr>
      </p:pic>
      <p:sp>
        <p:nvSpPr>
          <p:cNvPr id="236" name="Judy Marshall…"/>
          <p:cNvSpPr txBox="1"/>
          <p:nvPr/>
        </p:nvSpPr>
        <p:spPr>
          <a:xfrm>
            <a:off x="11313042" y="3628840"/>
            <a:ext cx="11735080" cy="76095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defTabSz="1280158">
              <a:lnSpc>
                <a:spcPct val="110000"/>
              </a:lnSpc>
              <a:spcBef>
                <a:spcPts val="1500"/>
              </a:spcBef>
              <a:defRPr sz="4400">
                <a:latin typeface="Lato Bold"/>
                <a:ea typeface="Lato Bold"/>
                <a:cs typeface="Lato Bold"/>
                <a:sym typeface="Lato Bold"/>
              </a:defRPr>
            </a:pPr>
            <a:r>
              <a:rPr b="1" dirty="0">
                <a:solidFill>
                  <a:schemeClr val="tx1">
                    <a:lumMod val="65000"/>
                    <a:lumOff val="35000"/>
                  </a:schemeClr>
                </a:solidFill>
                <a:effectLst>
                  <a:outerShdw blurRad="50800" dist="38100" dir="2700000" algn="tl" rotWithShape="0">
                    <a:prstClr val="black">
                      <a:alpha val="40000"/>
                    </a:prstClr>
                  </a:outerShdw>
                </a:effectLst>
              </a:rPr>
              <a:t>Judy Marshall</a:t>
            </a:r>
          </a:p>
          <a:p>
            <a:pPr defTabSz="1280158">
              <a:lnSpc>
                <a:spcPct val="110000"/>
              </a:lnSpc>
              <a:defRPr sz="3800">
                <a:latin typeface="Lato Regular"/>
                <a:ea typeface="Lato Regular"/>
                <a:cs typeface="Lato Regular"/>
                <a:sym typeface="Lato Regular"/>
              </a:defRPr>
            </a:pPr>
            <a:r>
              <a:rPr b="1" dirty="0">
                <a:solidFill>
                  <a:schemeClr val="tx1">
                    <a:lumMod val="65000"/>
                    <a:lumOff val="35000"/>
                  </a:schemeClr>
                </a:solidFill>
                <a:effectLst>
                  <a:outerShdw blurRad="50800" dist="38100" dir="2700000" algn="tl" rotWithShape="0">
                    <a:prstClr val="black">
                      <a:alpha val="40000"/>
                    </a:prstClr>
                  </a:outerShdw>
                </a:effectLst>
              </a:rPr>
              <a:t>77 total lbs. lost</a:t>
            </a:r>
          </a:p>
          <a:p>
            <a:pPr defTabSz="1280158">
              <a:lnSpc>
                <a:spcPct val="110000"/>
              </a:lnSpc>
              <a:defRPr sz="3800">
                <a:latin typeface="Lato Regular"/>
                <a:ea typeface="Lato Regular"/>
                <a:cs typeface="Lato Regular"/>
                <a:sym typeface="Lato Regular"/>
              </a:defRPr>
            </a:pPr>
            <a:endParaRPr b="1" dirty="0">
              <a:solidFill>
                <a:schemeClr val="tx1">
                  <a:lumMod val="65000"/>
                  <a:lumOff val="35000"/>
                </a:schemeClr>
              </a:solidFill>
              <a:effectLst>
                <a:outerShdw blurRad="50800" dist="38100" dir="2700000" algn="tl" rotWithShape="0">
                  <a:prstClr val="black">
                    <a:alpha val="40000"/>
                  </a:prstClr>
                </a:outerShdw>
              </a:effectLst>
            </a:endParaRPr>
          </a:p>
          <a:p>
            <a:pPr defTabSz="1280158">
              <a:lnSpc>
                <a:spcPct val="110000"/>
              </a:lnSpc>
              <a:defRPr sz="3300" i="1">
                <a:latin typeface="Lato Regular"/>
                <a:ea typeface="Lato Regular"/>
                <a:cs typeface="Lato Regular"/>
                <a:sym typeface="Lato Regular"/>
              </a:defRPr>
            </a:pPr>
            <a:r>
              <a:rPr b="1" dirty="0">
                <a:solidFill>
                  <a:schemeClr val="tx1">
                    <a:lumMod val="65000"/>
                    <a:lumOff val="35000"/>
                  </a:schemeClr>
                </a:solidFill>
                <a:effectLst>
                  <a:outerShdw blurRad="50800" dist="38100" dir="2700000" algn="tl" rotWithShape="0">
                    <a:prstClr val="black">
                      <a:alpha val="40000"/>
                    </a:prstClr>
                  </a:outerShdw>
                </a:effectLst>
              </a:rPr>
              <a:t>“It has more than worked! I am 77 pounds down from my start. I am healthier than I've been in 12 years. I have energy that's ongoing day after day. I eat normal food. I sleep. I am pain free. I'm off all medications including sleep meds, blood pressure and cholesterol meds. I lean on these products to kick-start my days. They give me an emotional and stable balance all day long. I have 100% changed my relationship with food and movement. I am an MFIT lifer!”</a:t>
            </a:r>
          </a:p>
        </p:txBody>
      </p:sp>
      <p:pic>
        <p:nvPicPr>
          <p:cNvPr id="238" name="MFIT logo (1).png" descr="MFIT logo (1).png"/>
          <p:cNvPicPr>
            <a:picLocks noChangeAspect="1"/>
          </p:cNvPicPr>
          <p:nvPr/>
        </p:nvPicPr>
        <p:blipFill>
          <a:blip r:embed="rId3"/>
          <a:stretch>
            <a:fillRect/>
          </a:stretch>
        </p:blipFill>
        <p:spPr>
          <a:xfrm>
            <a:off x="18273886" y="1040764"/>
            <a:ext cx="4683908" cy="1947373"/>
          </a:xfrm>
          <a:prstGeom prst="rect">
            <a:avLst/>
          </a:prstGeom>
          <a:ln w="12700">
            <a:miter lim="400000"/>
          </a:ln>
          <a:effectLst>
            <a:outerShdw blurRad="50800" dist="38100" dir="2700000" algn="tl" rotWithShape="0">
              <a:prstClr val="black">
                <a:alpha val="40000"/>
              </a:prstClr>
            </a:outerShdw>
          </a:effectLst>
        </p:spPr>
      </p:pic>
      <p:grpSp>
        <p:nvGrpSpPr>
          <p:cNvPr id="241" name="Picture 4"/>
          <p:cNvGrpSpPr/>
          <p:nvPr/>
        </p:nvGrpSpPr>
        <p:grpSpPr>
          <a:xfrm>
            <a:off x="886048" y="3283758"/>
            <a:ext cx="5385565" cy="7954589"/>
            <a:chOff x="0" y="0"/>
            <a:chExt cx="5385563" cy="7954588"/>
          </a:xfrm>
        </p:grpSpPr>
        <p:sp>
          <p:nvSpPr>
            <p:cNvPr id="239" name="Shape"/>
            <p:cNvSpPr/>
            <p:nvPr/>
          </p:nvSpPr>
          <p:spPr>
            <a:xfrm>
              <a:off x="0" y="-1"/>
              <a:ext cx="5385564" cy="79545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0"/>
                  </a:lnTo>
                  <a:lnTo>
                    <a:pt x="21600" y="2437"/>
                  </a:lnTo>
                  <a:lnTo>
                    <a:pt x="21600" y="21600"/>
                  </a:lnTo>
                  <a:lnTo>
                    <a:pt x="21600" y="21600"/>
                  </a:lnTo>
                  <a:lnTo>
                    <a:pt x="3600" y="21600"/>
                  </a:lnTo>
                  <a:lnTo>
                    <a:pt x="0" y="19163"/>
                  </a:lnTo>
                  <a:lnTo>
                    <a:pt x="0" y="0"/>
                  </a:lnTo>
                  <a:close/>
                </a:path>
              </a:pathLst>
            </a:custGeom>
            <a:solidFill>
              <a:srgbClr val="EDEDED"/>
            </a:solidFill>
            <a:ln w="12700" cap="flat">
              <a:noFill/>
              <a:miter lim="400000"/>
            </a:ln>
            <a:effectLst/>
          </p:spPr>
          <p:txBody>
            <a:bodyPr wrap="square" lIns="91437" tIns="91437" rIns="91437" bIns="91437" numCol="1" anchor="ctr">
              <a:noAutofit/>
            </a:bodyPr>
            <a:lstStyle/>
            <a:p>
              <a:endParaRPr/>
            </a:p>
          </p:txBody>
        </p:sp>
        <p:pic>
          <p:nvPicPr>
            <p:cNvPr id="240" name="image46.jpeg" descr="image46.jpeg"/>
            <p:cNvPicPr>
              <a:picLocks noChangeAspect="1"/>
            </p:cNvPicPr>
            <p:nvPr/>
          </p:nvPicPr>
          <p:blipFill>
            <a:blip r:embed="rId4"/>
            <a:srcRect/>
            <a:stretch>
              <a:fillRect/>
            </a:stretch>
          </p:blipFill>
          <p:spPr>
            <a:xfrm>
              <a:off x="0" y="0"/>
              <a:ext cx="5385564" cy="79545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9162"/>
                  </a:lnTo>
                  <a:lnTo>
                    <a:pt x="3601" y="21600"/>
                  </a:lnTo>
                  <a:lnTo>
                    <a:pt x="21600" y="21600"/>
                  </a:lnTo>
                  <a:lnTo>
                    <a:pt x="21600" y="2438"/>
                  </a:lnTo>
                  <a:lnTo>
                    <a:pt x="17999" y="0"/>
                  </a:lnTo>
                  <a:lnTo>
                    <a:pt x="0" y="0"/>
                  </a:lnTo>
                  <a:close/>
                </a:path>
              </a:pathLst>
            </a:custGeom>
            <a:ln w="88900" cap="sq">
              <a:solidFill>
                <a:srgbClr val="FFFFFF"/>
              </a:solidFill>
              <a:prstDash val="solid"/>
              <a:miter lim="800000"/>
            </a:ln>
            <a:effectLst>
              <a:outerShdw blurRad="88900" rotWithShape="0">
                <a:srgbClr val="000000">
                  <a:alpha val="45000"/>
                </a:srgbClr>
              </a:outerShdw>
            </a:effectLst>
          </p:spPr>
        </p:pic>
      </p:grpSp>
      <p:grpSp>
        <p:nvGrpSpPr>
          <p:cNvPr id="244" name="Picture 11"/>
          <p:cNvGrpSpPr/>
          <p:nvPr/>
        </p:nvGrpSpPr>
        <p:grpSpPr>
          <a:xfrm>
            <a:off x="5121416" y="7698399"/>
            <a:ext cx="3971791" cy="5401341"/>
            <a:chOff x="0" y="0"/>
            <a:chExt cx="3971790" cy="5401340"/>
          </a:xfrm>
        </p:grpSpPr>
        <p:sp>
          <p:nvSpPr>
            <p:cNvPr id="242" name="Shape"/>
            <p:cNvSpPr/>
            <p:nvPr/>
          </p:nvSpPr>
          <p:spPr>
            <a:xfrm>
              <a:off x="0" y="-1"/>
              <a:ext cx="3971791" cy="5401342"/>
            </a:xfrm>
            <a:custGeom>
              <a:avLst/>
              <a:gdLst/>
              <a:ahLst/>
              <a:cxnLst>
                <a:cxn ang="0">
                  <a:pos x="wd2" y="hd2"/>
                </a:cxn>
                <a:cxn ang="5400000">
                  <a:pos x="wd2" y="hd2"/>
                </a:cxn>
                <a:cxn ang="10800000">
                  <a:pos x="wd2" y="hd2"/>
                </a:cxn>
                <a:cxn ang="16200000">
                  <a:pos x="wd2" y="hd2"/>
                </a:cxn>
              </a:cxnLst>
              <a:rect l="0" t="0" r="r" b="b"/>
              <a:pathLst>
                <a:path w="21600" h="21600" extrusionOk="0">
                  <a:moveTo>
                    <a:pt x="3701" y="0"/>
                  </a:moveTo>
                  <a:lnTo>
                    <a:pt x="21600" y="0"/>
                  </a:lnTo>
                  <a:lnTo>
                    <a:pt x="21600" y="0"/>
                  </a:lnTo>
                  <a:lnTo>
                    <a:pt x="21600" y="18879"/>
                  </a:lnTo>
                  <a:lnTo>
                    <a:pt x="17899" y="21600"/>
                  </a:lnTo>
                  <a:lnTo>
                    <a:pt x="0" y="21600"/>
                  </a:lnTo>
                  <a:lnTo>
                    <a:pt x="0" y="21600"/>
                  </a:lnTo>
                  <a:lnTo>
                    <a:pt x="0" y="2721"/>
                  </a:lnTo>
                  <a:close/>
                </a:path>
              </a:pathLst>
            </a:custGeom>
            <a:solidFill>
              <a:srgbClr val="EDEDED"/>
            </a:solidFill>
            <a:ln w="12700" cap="flat">
              <a:noFill/>
              <a:miter lim="400000"/>
            </a:ln>
            <a:effectLst/>
          </p:spPr>
          <p:txBody>
            <a:bodyPr wrap="square" lIns="91437" tIns="91437" rIns="91437" bIns="91437" numCol="1" anchor="ctr">
              <a:noAutofit/>
            </a:bodyPr>
            <a:lstStyle/>
            <a:p>
              <a:endParaRPr/>
            </a:p>
          </p:txBody>
        </p:sp>
        <p:pic>
          <p:nvPicPr>
            <p:cNvPr id="243" name="image47.jpeg" descr="image47.jpeg"/>
            <p:cNvPicPr>
              <a:picLocks noChangeAspect="1"/>
            </p:cNvPicPr>
            <p:nvPr/>
          </p:nvPicPr>
          <p:blipFill>
            <a:blip r:embed="rId5"/>
            <a:srcRect/>
            <a:stretch>
              <a:fillRect/>
            </a:stretch>
          </p:blipFill>
          <p:spPr>
            <a:xfrm>
              <a:off x="0" y="0"/>
              <a:ext cx="3971791" cy="5401341"/>
            </a:xfrm>
            <a:custGeom>
              <a:avLst/>
              <a:gdLst/>
              <a:ahLst/>
              <a:cxnLst>
                <a:cxn ang="0">
                  <a:pos x="wd2" y="hd2"/>
                </a:cxn>
                <a:cxn ang="5400000">
                  <a:pos x="wd2" y="hd2"/>
                </a:cxn>
                <a:cxn ang="10800000">
                  <a:pos x="wd2" y="hd2"/>
                </a:cxn>
                <a:cxn ang="16200000">
                  <a:pos x="wd2" y="hd2"/>
                </a:cxn>
              </a:cxnLst>
              <a:rect l="0" t="0" r="r" b="b"/>
              <a:pathLst>
                <a:path w="21600" h="21600" extrusionOk="0">
                  <a:moveTo>
                    <a:pt x="3701" y="0"/>
                  </a:moveTo>
                  <a:lnTo>
                    <a:pt x="0" y="2722"/>
                  </a:lnTo>
                  <a:lnTo>
                    <a:pt x="0" y="21600"/>
                  </a:lnTo>
                  <a:lnTo>
                    <a:pt x="17899" y="21600"/>
                  </a:lnTo>
                  <a:lnTo>
                    <a:pt x="21600" y="18878"/>
                  </a:lnTo>
                  <a:lnTo>
                    <a:pt x="21600" y="0"/>
                  </a:lnTo>
                  <a:lnTo>
                    <a:pt x="3701" y="0"/>
                  </a:lnTo>
                  <a:close/>
                </a:path>
              </a:pathLst>
            </a:custGeom>
            <a:ln w="88900" cap="sq">
              <a:solidFill>
                <a:srgbClr val="FFFFFF"/>
              </a:solidFill>
              <a:prstDash val="solid"/>
              <a:miter lim="800000"/>
            </a:ln>
            <a:effectLst>
              <a:outerShdw blurRad="88900" rotWithShape="0">
                <a:srgbClr val="000000">
                  <a:alpha val="45000"/>
                </a:srgbClr>
              </a:outerShdw>
            </a:effectLst>
          </p:spPr>
        </p:pic>
      </p:grpSp>
      <p:sp>
        <p:nvSpPr>
          <p:cNvPr id="12" name="“These statements have not been evaluated by the FDA. Mfinity products are not intended to diagnose, treat, cure, or prevent any disease, nor should they be used as a substitute for any medication you may currently be using.  We do not offer medical advi">
            <a:extLst>
              <a:ext uri="{FF2B5EF4-FFF2-40B4-BE49-F238E27FC236}">
                <a16:creationId xmlns:a16="http://schemas.microsoft.com/office/drawing/2014/main" id="{4D5E8DAE-751F-FC4D-BC1D-2AC6F1A4E555}"/>
              </a:ext>
            </a:extLst>
          </p:cNvPr>
          <p:cNvSpPr txBox="1"/>
          <p:nvPr/>
        </p:nvSpPr>
        <p:spPr>
          <a:xfrm>
            <a:off x="9132367" y="12449975"/>
            <a:ext cx="10686721" cy="1064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rmAutofit/>
          </a:bodyPr>
          <a:lstStyle>
            <a:lvl1pPr defTabSz="1591055">
              <a:lnSpc>
                <a:spcPct val="90000"/>
              </a:lnSpc>
              <a:spcBef>
                <a:spcPts val="4600"/>
              </a:spcBef>
              <a:defRPr sz="2000" i="1">
                <a:solidFill>
                  <a:srgbClr val="FFFFFF">
                    <a:alpha val="66278"/>
                  </a:srgbClr>
                </a:solidFill>
                <a:latin typeface="Open Sans"/>
                <a:ea typeface="Open Sans"/>
                <a:cs typeface="Open Sans"/>
                <a:sym typeface="Open Sans"/>
              </a:defRPr>
            </a:lvl1pPr>
          </a:lstStyle>
          <a:p>
            <a:pPr algn="just"/>
            <a:r>
              <a:rPr lang="en-US" sz="1400" dirty="0"/>
              <a:t>The MFIT Challenge is a comprehensive system promoting an active ketogenic lifestyle, which includes meal replacement products and nutritional supplements along with dietary and exercise guidance.  The average weight loss expectation is approximately 1-2 lbs. per week, up to 15 lbs. total. Any weight loss in excess of these amounts, although not uncommon, should not be considered as typical, and would require exceptional circumstances and or efforts.   Individual results can and will vary dependent upon many factors</a:t>
            </a:r>
            <a:endParaRPr sz="1400" dirty="0"/>
          </a:p>
        </p:txBody>
      </p:sp>
      <p:sp>
        <p:nvSpPr>
          <p:cNvPr id="13" name="“These statements have not been evaluated by the FDA. Mfinity products are not intended to diagnose, treat, cure, or prevent any disease, nor should they be used as a substitute for any medication you may currently be using.  We do not offer medical advi">
            <a:extLst>
              <a:ext uri="{FF2B5EF4-FFF2-40B4-BE49-F238E27FC236}">
                <a16:creationId xmlns:a16="http://schemas.microsoft.com/office/drawing/2014/main" id="{22D31532-D259-0E45-83ED-A59C05CF8836}"/>
              </a:ext>
            </a:extLst>
          </p:cNvPr>
          <p:cNvSpPr txBox="1"/>
          <p:nvPr/>
        </p:nvSpPr>
        <p:spPr>
          <a:xfrm>
            <a:off x="189855" y="12449975"/>
            <a:ext cx="4786182" cy="1210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rmAutofit fontScale="92500" lnSpcReduction="10000"/>
          </a:bodyPr>
          <a:lstStyle>
            <a:lvl1pPr defTabSz="1591055">
              <a:lnSpc>
                <a:spcPct val="90000"/>
              </a:lnSpc>
              <a:spcBef>
                <a:spcPts val="4600"/>
              </a:spcBef>
              <a:defRPr sz="2000" i="1">
                <a:solidFill>
                  <a:srgbClr val="FFFFFF">
                    <a:alpha val="66278"/>
                  </a:srgbClr>
                </a:solidFill>
                <a:latin typeface="Open Sans"/>
                <a:ea typeface="Open Sans"/>
                <a:cs typeface="Open Sans"/>
                <a:sym typeface="Open Sans"/>
              </a:defRPr>
            </a:lvl1pPr>
          </a:lstStyle>
          <a:p>
            <a:pPr algn="just"/>
            <a:r>
              <a:rPr lang="en-US" sz="1600" dirty="0"/>
              <a:t>Mfinity would never knowingly promote a questionable or false testimonial.  Please note that the testimonials shared herein may be from independent distributors that seek to benefit from the sales of referenced products. </a:t>
            </a:r>
            <a:endParaRPr sz="1600" dirty="0"/>
          </a:p>
        </p:txBody>
      </p:sp>
      <p:sp>
        <p:nvSpPr>
          <p:cNvPr id="14" name="Fitness…">
            <a:extLst>
              <a:ext uri="{FF2B5EF4-FFF2-40B4-BE49-F238E27FC236}">
                <a16:creationId xmlns:a16="http://schemas.microsoft.com/office/drawing/2014/main" id="{8DCDE425-3AEB-C14E-95B8-C620E6B40340}"/>
              </a:ext>
            </a:extLst>
          </p:cNvPr>
          <p:cNvSpPr txBox="1"/>
          <p:nvPr/>
        </p:nvSpPr>
        <p:spPr>
          <a:xfrm>
            <a:off x="1538326" y="616260"/>
            <a:ext cx="14955964" cy="25295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chor="ctr">
            <a:normAutofit/>
          </a:bodyPr>
          <a:lstStyle>
            <a:lvl1pPr defTabSz="1481327">
              <a:lnSpc>
                <a:spcPct val="90000"/>
              </a:lnSpc>
              <a:defRPr sz="8100" b="1">
                <a:solidFill>
                  <a:srgbClr val="75164E"/>
                </a:solidFill>
              </a:defRPr>
            </a:lvl1pPr>
          </a:lstStyle>
          <a:p>
            <a:r>
              <a:rPr dirty="0">
                <a:effectLst>
                  <a:outerShdw blurRad="50800" dist="38100" dir="2700000" algn="tl" rotWithShape="0">
                    <a:prstClr val="black">
                      <a:alpha val="40000"/>
                    </a:prstClr>
                  </a:outerShdw>
                </a:effectLst>
              </a:rPr>
              <a:t>Fitness CHAMPION</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 name="OwenKristy-Mfinity.jpeg" descr="OwenKristy-Mfinity.jpeg"/>
          <p:cNvPicPr>
            <a:picLocks noChangeAspect="1"/>
          </p:cNvPicPr>
          <p:nvPr/>
        </p:nvPicPr>
        <p:blipFill>
          <a:blip r:embed="rId2"/>
          <a:stretch>
            <a:fillRect/>
          </a:stretch>
        </p:blipFill>
        <p:spPr>
          <a:xfrm>
            <a:off x="0" y="0"/>
            <a:ext cx="24384000" cy="11926396"/>
          </a:xfrm>
          <a:prstGeom prst="rect">
            <a:avLst/>
          </a:prstGeom>
          <a:ln w="12700">
            <a:miter lim="400000"/>
          </a:ln>
        </p:spPr>
      </p:pic>
      <p:sp>
        <p:nvSpPr>
          <p:cNvPr id="248" name="2021 Fall Challenge…"/>
          <p:cNvSpPr txBox="1"/>
          <p:nvPr/>
        </p:nvSpPr>
        <p:spPr>
          <a:xfrm>
            <a:off x="1832527" y="337315"/>
            <a:ext cx="10887739" cy="34086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8" tIns="91438" rIns="91438" bIns="91438">
            <a:spAutoFit/>
          </a:bodyPr>
          <a:lstStyle/>
          <a:p>
            <a:pPr>
              <a:defRPr sz="10400" b="1">
                <a:solidFill>
                  <a:srgbClr val="7C1B4E"/>
                </a:solidFill>
              </a:defRPr>
            </a:pPr>
            <a:r>
              <a:rPr dirty="0">
                <a:effectLst>
                  <a:outerShdw blurRad="50800" dist="38100" dir="2700000" algn="tl" rotWithShape="0">
                    <a:prstClr val="black">
                      <a:alpha val="40000"/>
                    </a:prstClr>
                  </a:outerShdw>
                </a:effectLst>
              </a:rPr>
              <a:t>2021 Fall Challenge</a:t>
            </a:r>
            <a:endParaRPr dirty="0">
              <a:solidFill>
                <a:srgbClr val="FFFFFF"/>
              </a:solidFill>
              <a:effectLst>
                <a:outerShdw blurRad="50800" dist="38100" dir="2700000" algn="tl" rotWithShape="0">
                  <a:prstClr val="black">
                    <a:alpha val="40000"/>
                  </a:prstClr>
                </a:outerShdw>
              </a:effectLst>
            </a:endParaRPr>
          </a:p>
          <a:p>
            <a:pPr>
              <a:defRPr sz="10400" b="1">
                <a:solidFill>
                  <a:srgbClr val="7C1B4E"/>
                </a:solidFill>
              </a:defRPr>
            </a:pPr>
            <a:r>
              <a:rPr dirty="0">
                <a:effectLst>
                  <a:outerShdw blurRad="50800" dist="38100" dir="2700000" algn="tl" rotWithShape="0">
                    <a:prstClr val="black">
                      <a:alpha val="40000"/>
                    </a:prstClr>
                  </a:outerShdw>
                </a:effectLst>
              </a:rPr>
              <a:t>GRAND CHAMPION</a:t>
            </a:r>
          </a:p>
        </p:txBody>
      </p:sp>
      <p:sp>
        <p:nvSpPr>
          <p:cNvPr id="249" name="Leroy Windfield…"/>
          <p:cNvSpPr txBox="1"/>
          <p:nvPr/>
        </p:nvSpPr>
        <p:spPr>
          <a:xfrm>
            <a:off x="11169677" y="4457574"/>
            <a:ext cx="11066531" cy="7070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defTabSz="1517902">
              <a:lnSpc>
                <a:spcPct val="110000"/>
              </a:lnSpc>
              <a:spcBef>
                <a:spcPts val="1800"/>
              </a:spcBef>
              <a:defRPr sz="5200">
                <a:latin typeface="Lato Bold"/>
                <a:ea typeface="Lato Bold"/>
                <a:cs typeface="Lato Bold"/>
                <a:sym typeface="Lato Bold"/>
              </a:defRPr>
            </a:pPr>
            <a:r>
              <a:rPr b="1" dirty="0">
                <a:solidFill>
                  <a:schemeClr val="tx1">
                    <a:lumMod val="65000"/>
                    <a:lumOff val="35000"/>
                  </a:schemeClr>
                </a:solidFill>
                <a:effectLst>
                  <a:outerShdw blurRad="50800" dist="38100" dir="2700000" algn="tl" rotWithShape="0">
                    <a:prstClr val="black">
                      <a:alpha val="40000"/>
                    </a:prstClr>
                  </a:outerShdw>
                </a:effectLst>
              </a:rPr>
              <a:t>Leroy </a:t>
            </a:r>
            <a:r>
              <a:rPr b="1" dirty="0" err="1">
                <a:solidFill>
                  <a:schemeClr val="tx1">
                    <a:lumMod val="65000"/>
                    <a:lumOff val="35000"/>
                  </a:schemeClr>
                </a:solidFill>
                <a:effectLst>
                  <a:outerShdw blurRad="50800" dist="38100" dir="2700000" algn="tl" rotWithShape="0">
                    <a:prstClr val="black">
                      <a:alpha val="40000"/>
                    </a:prstClr>
                  </a:outerShdw>
                </a:effectLst>
              </a:rPr>
              <a:t>Windfield</a:t>
            </a:r>
            <a:endParaRPr b="1" dirty="0">
              <a:solidFill>
                <a:schemeClr val="tx1">
                  <a:lumMod val="65000"/>
                  <a:lumOff val="35000"/>
                </a:schemeClr>
              </a:solidFill>
              <a:effectLst>
                <a:outerShdw blurRad="50800" dist="38100" dir="2700000" algn="tl" rotWithShape="0">
                  <a:prstClr val="black">
                    <a:alpha val="40000"/>
                  </a:prstClr>
                </a:outerShdw>
              </a:effectLst>
            </a:endParaRPr>
          </a:p>
          <a:p>
            <a:pPr defTabSz="1517902">
              <a:lnSpc>
                <a:spcPct val="110000"/>
              </a:lnSpc>
              <a:defRPr sz="4500">
                <a:latin typeface="Lato Regular"/>
                <a:ea typeface="Lato Regular"/>
                <a:cs typeface="Lato Regular"/>
                <a:sym typeface="Lato Regular"/>
              </a:defRPr>
            </a:pPr>
            <a:r>
              <a:rPr b="1" dirty="0">
                <a:solidFill>
                  <a:schemeClr val="tx1">
                    <a:lumMod val="65000"/>
                    <a:lumOff val="35000"/>
                  </a:schemeClr>
                </a:solidFill>
                <a:effectLst>
                  <a:outerShdw blurRad="50800" dist="38100" dir="2700000" algn="tl" rotWithShape="0">
                    <a:prstClr val="black">
                      <a:alpha val="40000"/>
                    </a:prstClr>
                  </a:outerShdw>
                </a:effectLst>
              </a:rPr>
              <a:t>28 total lbs. lost</a:t>
            </a:r>
          </a:p>
          <a:p>
            <a:pPr defTabSz="1517902">
              <a:lnSpc>
                <a:spcPct val="110000"/>
              </a:lnSpc>
              <a:defRPr sz="4500">
                <a:latin typeface="Lato Regular"/>
                <a:ea typeface="Lato Regular"/>
                <a:cs typeface="Lato Regular"/>
                <a:sym typeface="Lato Regular"/>
              </a:defRPr>
            </a:pPr>
            <a:endParaRPr b="1" dirty="0">
              <a:solidFill>
                <a:schemeClr val="tx1">
                  <a:lumMod val="65000"/>
                  <a:lumOff val="35000"/>
                </a:schemeClr>
              </a:solidFill>
              <a:effectLst>
                <a:outerShdw blurRad="50800" dist="38100" dir="2700000" algn="tl" rotWithShape="0">
                  <a:prstClr val="black">
                    <a:alpha val="40000"/>
                  </a:prstClr>
                </a:outerShdw>
              </a:effectLst>
            </a:endParaRPr>
          </a:p>
          <a:p>
            <a:pPr defTabSz="1517902">
              <a:lnSpc>
                <a:spcPct val="110000"/>
              </a:lnSpc>
              <a:defRPr sz="3900" i="1">
                <a:latin typeface="Lato Regular"/>
                <a:ea typeface="Lato Regular"/>
                <a:cs typeface="Lato Regular"/>
                <a:sym typeface="Lato Regular"/>
              </a:defRPr>
            </a:pPr>
            <a:r>
              <a:rPr b="1" dirty="0">
                <a:solidFill>
                  <a:schemeClr val="tx1">
                    <a:lumMod val="65000"/>
                    <a:lumOff val="35000"/>
                  </a:schemeClr>
                </a:solidFill>
                <a:effectLst>
                  <a:outerShdw blurRad="50800" dist="38100" dir="2700000" algn="tl" rotWithShape="0">
                    <a:prstClr val="black">
                      <a:alpha val="40000"/>
                    </a:prstClr>
                  </a:outerShdw>
                </a:effectLst>
              </a:rPr>
              <a:t>“I feel healthier, younger, and have more energy and flexibility. At 52 years old, I was able to get back down to my weight I was when I was 25 and had my first MMA fight and 2 pounds shy of my 2nd fight weight, which was 198.”</a:t>
            </a:r>
          </a:p>
        </p:txBody>
      </p:sp>
      <p:pic>
        <p:nvPicPr>
          <p:cNvPr id="250" name="MFIT logo (1).png" descr="MFIT logo (1).png"/>
          <p:cNvPicPr>
            <a:picLocks noChangeAspect="1"/>
          </p:cNvPicPr>
          <p:nvPr/>
        </p:nvPicPr>
        <p:blipFill>
          <a:blip r:embed="rId3"/>
          <a:stretch>
            <a:fillRect/>
          </a:stretch>
        </p:blipFill>
        <p:spPr>
          <a:xfrm>
            <a:off x="18273886" y="1040764"/>
            <a:ext cx="4683908" cy="1947373"/>
          </a:xfrm>
          <a:prstGeom prst="rect">
            <a:avLst/>
          </a:prstGeom>
          <a:ln w="12700">
            <a:miter lim="400000"/>
          </a:ln>
          <a:effectLst>
            <a:outerShdw blurRad="50800" dist="38100" dir="2700000" algn="tl" rotWithShape="0">
              <a:prstClr val="black">
                <a:alpha val="40000"/>
              </a:prstClr>
            </a:outerShdw>
          </a:effectLst>
        </p:spPr>
      </p:pic>
      <p:grpSp>
        <p:nvGrpSpPr>
          <p:cNvPr id="253" name="Picture 4"/>
          <p:cNvGrpSpPr/>
          <p:nvPr/>
        </p:nvGrpSpPr>
        <p:grpSpPr>
          <a:xfrm>
            <a:off x="1378470" y="3986481"/>
            <a:ext cx="6394947" cy="7541133"/>
            <a:chOff x="0" y="0"/>
            <a:chExt cx="6394946" cy="7541131"/>
          </a:xfrm>
        </p:grpSpPr>
        <p:sp>
          <p:nvSpPr>
            <p:cNvPr id="251" name="Shape"/>
            <p:cNvSpPr/>
            <p:nvPr/>
          </p:nvSpPr>
          <p:spPr>
            <a:xfrm>
              <a:off x="-1" y="0"/>
              <a:ext cx="6394948" cy="754113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0"/>
                  </a:lnTo>
                  <a:lnTo>
                    <a:pt x="21600" y="3053"/>
                  </a:lnTo>
                  <a:lnTo>
                    <a:pt x="21600" y="21600"/>
                  </a:lnTo>
                  <a:lnTo>
                    <a:pt x="21600" y="21600"/>
                  </a:lnTo>
                  <a:lnTo>
                    <a:pt x="3600" y="21600"/>
                  </a:lnTo>
                  <a:lnTo>
                    <a:pt x="0" y="18547"/>
                  </a:lnTo>
                  <a:lnTo>
                    <a:pt x="0" y="0"/>
                  </a:lnTo>
                  <a:close/>
                </a:path>
              </a:pathLst>
            </a:custGeom>
            <a:solidFill>
              <a:srgbClr val="EDEDED"/>
            </a:solidFill>
            <a:ln w="12700" cap="flat">
              <a:noFill/>
              <a:miter lim="400000"/>
            </a:ln>
            <a:effectLst/>
          </p:spPr>
          <p:txBody>
            <a:bodyPr wrap="square" lIns="91437" tIns="91437" rIns="91437" bIns="91437" numCol="1" anchor="ctr">
              <a:noAutofit/>
            </a:bodyPr>
            <a:lstStyle/>
            <a:p>
              <a:endParaRPr/>
            </a:p>
          </p:txBody>
        </p:sp>
        <p:pic>
          <p:nvPicPr>
            <p:cNvPr id="252" name="image48.jpeg" descr="image48.jpe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0"/>
              <a:ext cx="6394847" cy="75410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8548"/>
                  </a:lnTo>
                  <a:lnTo>
                    <a:pt x="3601" y="21600"/>
                  </a:lnTo>
                  <a:lnTo>
                    <a:pt x="21600" y="21600"/>
                  </a:lnTo>
                  <a:lnTo>
                    <a:pt x="21600" y="3053"/>
                  </a:lnTo>
                  <a:lnTo>
                    <a:pt x="18001" y="0"/>
                  </a:lnTo>
                  <a:lnTo>
                    <a:pt x="0" y="0"/>
                  </a:lnTo>
                  <a:close/>
                </a:path>
              </a:pathLst>
            </a:custGeom>
            <a:ln w="88900" cap="sq">
              <a:solidFill>
                <a:srgbClr val="FFFFFF"/>
              </a:solidFill>
              <a:prstDash val="solid"/>
              <a:miter lim="800000"/>
            </a:ln>
            <a:effectLst>
              <a:outerShdw blurRad="88900" rotWithShape="0">
                <a:srgbClr val="000000">
                  <a:alpha val="45000"/>
                </a:srgbClr>
              </a:outerShdw>
            </a:effectLst>
          </p:spPr>
        </p:pic>
      </p:grpSp>
      <p:grpSp>
        <p:nvGrpSpPr>
          <p:cNvPr id="256" name="Picture 2"/>
          <p:cNvGrpSpPr/>
          <p:nvPr/>
        </p:nvGrpSpPr>
        <p:grpSpPr>
          <a:xfrm>
            <a:off x="5528356" y="8094849"/>
            <a:ext cx="3822132" cy="4618889"/>
            <a:chOff x="0" y="0"/>
            <a:chExt cx="3822130" cy="4618887"/>
          </a:xfrm>
        </p:grpSpPr>
        <p:sp>
          <p:nvSpPr>
            <p:cNvPr id="254" name="Shape"/>
            <p:cNvSpPr/>
            <p:nvPr/>
          </p:nvSpPr>
          <p:spPr>
            <a:xfrm rot="5400000">
              <a:off x="-398379" y="398378"/>
              <a:ext cx="4618888" cy="38221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621" y="0"/>
                  </a:lnTo>
                  <a:lnTo>
                    <a:pt x="21600" y="3600"/>
                  </a:lnTo>
                  <a:lnTo>
                    <a:pt x="21600" y="21600"/>
                  </a:lnTo>
                  <a:lnTo>
                    <a:pt x="21600" y="21600"/>
                  </a:lnTo>
                  <a:lnTo>
                    <a:pt x="2979" y="21600"/>
                  </a:lnTo>
                  <a:lnTo>
                    <a:pt x="0" y="18000"/>
                  </a:lnTo>
                  <a:lnTo>
                    <a:pt x="0" y="0"/>
                  </a:lnTo>
                  <a:close/>
                </a:path>
              </a:pathLst>
            </a:custGeom>
            <a:solidFill>
              <a:srgbClr val="EDEDED"/>
            </a:solidFill>
            <a:ln w="12700" cap="flat">
              <a:noFill/>
              <a:miter lim="400000"/>
            </a:ln>
            <a:effectLst/>
          </p:spPr>
          <p:txBody>
            <a:bodyPr wrap="square" lIns="91437" tIns="91437" rIns="91437" bIns="91437" numCol="1" anchor="ctr">
              <a:noAutofit/>
            </a:bodyPr>
            <a:lstStyle/>
            <a:p>
              <a:endParaRPr/>
            </a:p>
          </p:txBody>
        </p:sp>
        <p:pic>
          <p:nvPicPr>
            <p:cNvPr id="255" name="image49.jpeg" descr="image49.jpe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5400000">
              <a:off x="-398351" y="398350"/>
              <a:ext cx="4618832" cy="38221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998"/>
                  </a:lnTo>
                  <a:lnTo>
                    <a:pt x="2979" y="21600"/>
                  </a:lnTo>
                  <a:lnTo>
                    <a:pt x="21600" y="21600"/>
                  </a:lnTo>
                  <a:lnTo>
                    <a:pt x="21600" y="3600"/>
                  </a:lnTo>
                  <a:lnTo>
                    <a:pt x="18621" y="0"/>
                  </a:lnTo>
                  <a:lnTo>
                    <a:pt x="0" y="0"/>
                  </a:lnTo>
                  <a:close/>
                </a:path>
              </a:pathLst>
            </a:custGeom>
            <a:ln w="88900" cap="sq">
              <a:solidFill>
                <a:srgbClr val="FFFFFF"/>
              </a:solidFill>
              <a:prstDash val="solid"/>
              <a:miter lim="800000"/>
            </a:ln>
            <a:effectLst>
              <a:outerShdw blurRad="88900" rotWithShape="0">
                <a:srgbClr val="000000">
                  <a:alpha val="45000"/>
                </a:srgbClr>
              </a:outerShdw>
            </a:effectLst>
          </p:spPr>
        </p:pic>
      </p:grpSp>
      <p:sp>
        <p:nvSpPr>
          <p:cNvPr id="13" name="“These statements have not been evaluated by the FDA. Mfinity products are not intended to diagnose, treat, cure, or prevent any disease, nor should they be used as a substitute for any medication you may currently be using.  We do not offer medical advi">
            <a:extLst>
              <a:ext uri="{FF2B5EF4-FFF2-40B4-BE49-F238E27FC236}">
                <a16:creationId xmlns:a16="http://schemas.microsoft.com/office/drawing/2014/main" id="{7BFE3C36-1FE7-6741-8E0A-19621D317760}"/>
              </a:ext>
            </a:extLst>
          </p:cNvPr>
          <p:cNvSpPr txBox="1"/>
          <p:nvPr/>
        </p:nvSpPr>
        <p:spPr>
          <a:xfrm>
            <a:off x="9132367" y="12449975"/>
            <a:ext cx="10686721" cy="1064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rmAutofit/>
          </a:bodyPr>
          <a:lstStyle>
            <a:lvl1pPr defTabSz="1591055">
              <a:lnSpc>
                <a:spcPct val="90000"/>
              </a:lnSpc>
              <a:spcBef>
                <a:spcPts val="4600"/>
              </a:spcBef>
              <a:defRPr sz="2000" i="1">
                <a:solidFill>
                  <a:srgbClr val="FFFFFF">
                    <a:alpha val="66278"/>
                  </a:srgbClr>
                </a:solidFill>
                <a:latin typeface="Open Sans"/>
                <a:ea typeface="Open Sans"/>
                <a:cs typeface="Open Sans"/>
                <a:sym typeface="Open Sans"/>
              </a:defRPr>
            </a:lvl1pPr>
          </a:lstStyle>
          <a:p>
            <a:pPr algn="just"/>
            <a:r>
              <a:rPr lang="en-US" sz="1400" dirty="0"/>
              <a:t>The MFIT Challenge is a comprehensive system promoting an active ketogenic lifestyle, which includes meal replacement products and nutritional supplements along with dietary and exercise guidance.  The average weight loss expectation is approximately 1-2 lbs. per week, up to 15 lbs. total. Any weight loss in excess of these amounts, although not uncommon, should not be considered as typical, and would require exceptional circumstances and or efforts.   Individual results can and will vary dependent upon many factors</a:t>
            </a:r>
            <a:endParaRPr sz="1400" dirty="0"/>
          </a:p>
        </p:txBody>
      </p:sp>
      <p:sp>
        <p:nvSpPr>
          <p:cNvPr id="14" name="“These statements have not been evaluated by the FDA. Mfinity products are not intended to diagnose, treat, cure, or prevent any disease, nor should they be used as a substitute for any medication you may currently be using.  We do not offer medical advi">
            <a:extLst>
              <a:ext uri="{FF2B5EF4-FFF2-40B4-BE49-F238E27FC236}">
                <a16:creationId xmlns:a16="http://schemas.microsoft.com/office/drawing/2014/main" id="{F39A220F-70A7-744C-894C-11955272C159}"/>
              </a:ext>
            </a:extLst>
          </p:cNvPr>
          <p:cNvSpPr txBox="1"/>
          <p:nvPr/>
        </p:nvSpPr>
        <p:spPr>
          <a:xfrm>
            <a:off x="189855" y="12449975"/>
            <a:ext cx="4786182" cy="1210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rmAutofit fontScale="92500" lnSpcReduction="10000"/>
          </a:bodyPr>
          <a:lstStyle>
            <a:lvl1pPr defTabSz="1591055">
              <a:lnSpc>
                <a:spcPct val="90000"/>
              </a:lnSpc>
              <a:spcBef>
                <a:spcPts val="4600"/>
              </a:spcBef>
              <a:defRPr sz="2000" i="1">
                <a:solidFill>
                  <a:srgbClr val="FFFFFF">
                    <a:alpha val="66278"/>
                  </a:srgbClr>
                </a:solidFill>
                <a:latin typeface="Open Sans"/>
                <a:ea typeface="Open Sans"/>
                <a:cs typeface="Open Sans"/>
                <a:sym typeface="Open Sans"/>
              </a:defRPr>
            </a:lvl1pPr>
          </a:lstStyle>
          <a:p>
            <a:pPr algn="just"/>
            <a:r>
              <a:rPr lang="en-US" sz="1600" dirty="0"/>
              <a:t>Mfinity would never knowingly promote a questionable or false testimonial.  Please note that the testimonials shared herein may be from independent distributors that seek to benefit from the sales of referenced products. </a:t>
            </a:r>
            <a:endParaRPr sz="1600" dirty="0"/>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OwenKristy-Mfinity.jpeg" descr="OwenKristy-Mfinity.jpeg"/>
          <p:cNvPicPr>
            <a:picLocks noChangeAspect="1"/>
          </p:cNvPicPr>
          <p:nvPr/>
        </p:nvPicPr>
        <p:blipFill>
          <a:blip r:embed="rId2"/>
          <a:stretch>
            <a:fillRect/>
          </a:stretch>
        </p:blipFill>
        <p:spPr>
          <a:xfrm>
            <a:off x="0" y="0"/>
            <a:ext cx="24384000" cy="11926396"/>
          </a:xfrm>
          <a:prstGeom prst="rect">
            <a:avLst/>
          </a:prstGeom>
          <a:ln w="12700">
            <a:miter lim="400000"/>
          </a:ln>
        </p:spPr>
      </p:pic>
      <p:sp>
        <p:nvSpPr>
          <p:cNvPr id="259" name="Rectangle"/>
          <p:cNvSpPr/>
          <p:nvPr/>
        </p:nvSpPr>
        <p:spPr>
          <a:xfrm>
            <a:off x="-136859" y="3046372"/>
            <a:ext cx="19512068" cy="4446628"/>
          </a:xfrm>
          <a:prstGeom prst="rect">
            <a:avLst/>
          </a:prstGeom>
          <a:gradFill>
            <a:gsLst>
              <a:gs pos="0">
                <a:srgbClr val="7C1B4E"/>
              </a:gs>
              <a:gs pos="50000">
                <a:srgbClr val="7C1B4E"/>
              </a:gs>
              <a:gs pos="100000">
                <a:srgbClr val="654672"/>
              </a:gs>
            </a:gsLst>
          </a:gradFill>
          <a:ln w="12700">
            <a:miter lim="400000"/>
          </a:ln>
        </p:spPr>
        <p:txBody>
          <a:bodyPr lIns="91437" tIns="91437" rIns="91437" bIns="91437" anchor="ctr"/>
          <a:lstStyle/>
          <a:p>
            <a:endParaRPr/>
          </a:p>
        </p:txBody>
      </p:sp>
      <p:pic>
        <p:nvPicPr>
          <p:cNvPr id="260" name="run.png" descr="run.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3962588" y="673446"/>
            <a:ext cx="10059219" cy="10940431"/>
          </a:xfrm>
          <a:custGeom>
            <a:avLst/>
            <a:gdLst/>
            <a:ahLst/>
            <a:cxnLst>
              <a:cxn ang="0">
                <a:pos x="wd2" y="hd2"/>
              </a:cxn>
              <a:cxn ang="5400000">
                <a:pos x="wd2" y="hd2"/>
              </a:cxn>
              <a:cxn ang="10800000">
                <a:pos x="wd2" y="hd2"/>
              </a:cxn>
              <a:cxn ang="16200000">
                <a:pos x="wd2" y="hd2"/>
              </a:cxn>
            </a:cxnLst>
            <a:rect l="0" t="0" r="r" b="b"/>
            <a:pathLst>
              <a:path w="21527" h="21587" extrusionOk="0">
                <a:moveTo>
                  <a:pt x="13226" y="0"/>
                </a:moveTo>
                <a:cubicBezTo>
                  <a:pt x="12495" y="2"/>
                  <a:pt x="12073" y="377"/>
                  <a:pt x="12059" y="1063"/>
                </a:cubicBezTo>
                <a:cubicBezTo>
                  <a:pt x="12054" y="1334"/>
                  <a:pt x="12098" y="1479"/>
                  <a:pt x="12282" y="1810"/>
                </a:cubicBezTo>
                <a:cubicBezTo>
                  <a:pt x="12431" y="2078"/>
                  <a:pt x="12548" y="2220"/>
                  <a:pt x="12623" y="2220"/>
                </a:cubicBezTo>
                <a:cubicBezTo>
                  <a:pt x="12796" y="2220"/>
                  <a:pt x="12845" y="2346"/>
                  <a:pt x="12687" y="2384"/>
                </a:cubicBezTo>
                <a:cubicBezTo>
                  <a:pt x="12590" y="2407"/>
                  <a:pt x="12549" y="2466"/>
                  <a:pt x="12548" y="2577"/>
                </a:cubicBezTo>
                <a:cubicBezTo>
                  <a:pt x="12548" y="2813"/>
                  <a:pt x="12328" y="3105"/>
                  <a:pt x="12007" y="3298"/>
                </a:cubicBezTo>
                <a:cubicBezTo>
                  <a:pt x="11851" y="3391"/>
                  <a:pt x="11671" y="3527"/>
                  <a:pt x="11607" y="3600"/>
                </a:cubicBezTo>
                <a:cubicBezTo>
                  <a:pt x="11543" y="3673"/>
                  <a:pt x="11408" y="3750"/>
                  <a:pt x="11306" y="3770"/>
                </a:cubicBezTo>
                <a:cubicBezTo>
                  <a:pt x="11096" y="3813"/>
                  <a:pt x="10877" y="3992"/>
                  <a:pt x="10706" y="4260"/>
                </a:cubicBezTo>
                <a:cubicBezTo>
                  <a:pt x="10622" y="4391"/>
                  <a:pt x="10507" y="4462"/>
                  <a:pt x="10292" y="4515"/>
                </a:cubicBezTo>
                <a:cubicBezTo>
                  <a:pt x="10128" y="4555"/>
                  <a:pt x="9921" y="4658"/>
                  <a:pt x="9834" y="4743"/>
                </a:cubicBezTo>
                <a:cubicBezTo>
                  <a:pt x="9747" y="4827"/>
                  <a:pt x="9639" y="4896"/>
                  <a:pt x="9592" y="4897"/>
                </a:cubicBezTo>
                <a:cubicBezTo>
                  <a:pt x="9472" y="4898"/>
                  <a:pt x="8656" y="5482"/>
                  <a:pt x="8439" y="5722"/>
                </a:cubicBezTo>
                <a:cubicBezTo>
                  <a:pt x="8139" y="6053"/>
                  <a:pt x="8118" y="6171"/>
                  <a:pt x="8309" y="6481"/>
                </a:cubicBezTo>
                <a:cubicBezTo>
                  <a:pt x="8756" y="7207"/>
                  <a:pt x="9220" y="7785"/>
                  <a:pt x="9830" y="8376"/>
                </a:cubicBezTo>
                <a:cubicBezTo>
                  <a:pt x="10687" y="9206"/>
                  <a:pt x="10739" y="9350"/>
                  <a:pt x="10404" y="9981"/>
                </a:cubicBezTo>
                <a:cubicBezTo>
                  <a:pt x="10156" y="10448"/>
                  <a:pt x="10134" y="10611"/>
                  <a:pt x="10192" y="11552"/>
                </a:cubicBezTo>
                <a:cubicBezTo>
                  <a:pt x="10221" y="12012"/>
                  <a:pt x="10210" y="12156"/>
                  <a:pt x="10143" y="12179"/>
                </a:cubicBezTo>
                <a:cubicBezTo>
                  <a:pt x="9904" y="12264"/>
                  <a:pt x="9158" y="13630"/>
                  <a:pt x="9080" y="14125"/>
                </a:cubicBezTo>
                <a:cubicBezTo>
                  <a:pt x="9030" y="14442"/>
                  <a:pt x="8961" y="14604"/>
                  <a:pt x="8805" y="14769"/>
                </a:cubicBezTo>
                <a:cubicBezTo>
                  <a:pt x="8717" y="14862"/>
                  <a:pt x="8671" y="14856"/>
                  <a:pt x="8181" y="14691"/>
                </a:cubicBezTo>
                <a:cubicBezTo>
                  <a:pt x="7542" y="14476"/>
                  <a:pt x="6972" y="14409"/>
                  <a:pt x="6663" y="14514"/>
                </a:cubicBezTo>
                <a:cubicBezTo>
                  <a:pt x="6428" y="14593"/>
                  <a:pt x="4888" y="14752"/>
                  <a:pt x="4316" y="14756"/>
                </a:cubicBezTo>
                <a:cubicBezTo>
                  <a:pt x="3855" y="14760"/>
                  <a:pt x="3673" y="14672"/>
                  <a:pt x="3434" y="14328"/>
                </a:cubicBezTo>
                <a:cubicBezTo>
                  <a:pt x="3211" y="14007"/>
                  <a:pt x="2940" y="13876"/>
                  <a:pt x="2683" y="13966"/>
                </a:cubicBezTo>
                <a:cubicBezTo>
                  <a:pt x="2598" y="13996"/>
                  <a:pt x="2338" y="14184"/>
                  <a:pt x="2107" y="14384"/>
                </a:cubicBezTo>
                <a:cubicBezTo>
                  <a:pt x="1875" y="14583"/>
                  <a:pt x="1500" y="14834"/>
                  <a:pt x="1274" y="14940"/>
                </a:cubicBezTo>
                <a:cubicBezTo>
                  <a:pt x="801" y="15161"/>
                  <a:pt x="482" y="15393"/>
                  <a:pt x="396" y="15575"/>
                </a:cubicBezTo>
                <a:cubicBezTo>
                  <a:pt x="363" y="15645"/>
                  <a:pt x="271" y="15778"/>
                  <a:pt x="191" y="15870"/>
                </a:cubicBezTo>
                <a:cubicBezTo>
                  <a:pt x="25" y="16061"/>
                  <a:pt x="-73" y="16768"/>
                  <a:pt x="66" y="16768"/>
                </a:cubicBezTo>
                <a:cubicBezTo>
                  <a:pt x="193" y="16768"/>
                  <a:pt x="491" y="16608"/>
                  <a:pt x="632" y="16464"/>
                </a:cubicBezTo>
                <a:cubicBezTo>
                  <a:pt x="838" y="16253"/>
                  <a:pt x="1194" y="16113"/>
                  <a:pt x="1860" y="15979"/>
                </a:cubicBezTo>
                <a:cubicBezTo>
                  <a:pt x="2603" y="15829"/>
                  <a:pt x="2801" y="15824"/>
                  <a:pt x="2918" y="15954"/>
                </a:cubicBezTo>
                <a:cubicBezTo>
                  <a:pt x="2999" y="16044"/>
                  <a:pt x="3010" y="16039"/>
                  <a:pt x="3043" y="15908"/>
                </a:cubicBezTo>
                <a:cubicBezTo>
                  <a:pt x="3079" y="15767"/>
                  <a:pt x="3100" y="15763"/>
                  <a:pt x="3865" y="15746"/>
                </a:cubicBezTo>
                <a:cubicBezTo>
                  <a:pt x="4628" y="15729"/>
                  <a:pt x="4987" y="15772"/>
                  <a:pt x="6079" y="16004"/>
                </a:cubicBezTo>
                <a:cubicBezTo>
                  <a:pt x="6500" y="16093"/>
                  <a:pt x="6725" y="16126"/>
                  <a:pt x="8124" y="16312"/>
                </a:cubicBezTo>
                <a:cubicBezTo>
                  <a:pt x="8505" y="16362"/>
                  <a:pt x="8972" y="16436"/>
                  <a:pt x="9160" y="16475"/>
                </a:cubicBezTo>
                <a:cubicBezTo>
                  <a:pt x="9758" y="16600"/>
                  <a:pt x="10032" y="16411"/>
                  <a:pt x="11199" y="15070"/>
                </a:cubicBezTo>
                <a:cubicBezTo>
                  <a:pt x="11502" y="14721"/>
                  <a:pt x="11682" y="14462"/>
                  <a:pt x="11659" y="14407"/>
                </a:cubicBezTo>
                <a:cubicBezTo>
                  <a:pt x="11612" y="14294"/>
                  <a:pt x="11738" y="14151"/>
                  <a:pt x="11884" y="14151"/>
                </a:cubicBezTo>
                <a:cubicBezTo>
                  <a:pt x="11961" y="14151"/>
                  <a:pt x="12106" y="13946"/>
                  <a:pt x="12341" y="13507"/>
                </a:cubicBezTo>
                <a:cubicBezTo>
                  <a:pt x="12602" y="13020"/>
                  <a:pt x="12712" y="12869"/>
                  <a:pt x="12798" y="12884"/>
                </a:cubicBezTo>
                <a:cubicBezTo>
                  <a:pt x="12861" y="12895"/>
                  <a:pt x="12910" y="12933"/>
                  <a:pt x="12910" y="12968"/>
                </a:cubicBezTo>
                <a:cubicBezTo>
                  <a:pt x="12910" y="13002"/>
                  <a:pt x="13220" y="13280"/>
                  <a:pt x="13598" y="13586"/>
                </a:cubicBezTo>
                <a:cubicBezTo>
                  <a:pt x="14152" y="14033"/>
                  <a:pt x="14444" y="14214"/>
                  <a:pt x="15098" y="14517"/>
                </a:cubicBezTo>
                <a:cubicBezTo>
                  <a:pt x="15545" y="14723"/>
                  <a:pt x="15940" y="14927"/>
                  <a:pt x="15977" y="14969"/>
                </a:cubicBezTo>
                <a:cubicBezTo>
                  <a:pt x="16017" y="15012"/>
                  <a:pt x="16047" y="15400"/>
                  <a:pt x="16050" y="15879"/>
                </a:cubicBezTo>
                <a:cubicBezTo>
                  <a:pt x="16057" y="16866"/>
                  <a:pt x="16155" y="17250"/>
                  <a:pt x="16445" y="17448"/>
                </a:cubicBezTo>
                <a:cubicBezTo>
                  <a:pt x="16575" y="17536"/>
                  <a:pt x="16618" y="17603"/>
                  <a:pt x="16577" y="17648"/>
                </a:cubicBezTo>
                <a:cubicBezTo>
                  <a:pt x="16537" y="17692"/>
                  <a:pt x="16577" y="17813"/>
                  <a:pt x="16687" y="17988"/>
                </a:cubicBezTo>
                <a:cubicBezTo>
                  <a:pt x="16780" y="18138"/>
                  <a:pt x="16975" y="18574"/>
                  <a:pt x="17122" y="18959"/>
                </a:cubicBezTo>
                <a:cubicBezTo>
                  <a:pt x="17380" y="19632"/>
                  <a:pt x="17391" y="19690"/>
                  <a:pt x="17398" y="20450"/>
                </a:cubicBezTo>
                <a:cubicBezTo>
                  <a:pt x="17406" y="21285"/>
                  <a:pt x="17463" y="21484"/>
                  <a:pt x="17713" y="21569"/>
                </a:cubicBezTo>
                <a:cubicBezTo>
                  <a:pt x="17788" y="21595"/>
                  <a:pt x="18002" y="21593"/>
                  <a:pt x="18187" y="21565"/>
                </a:cubicBezTo>
                <a:cubicBezTo>
                  <a:pt x="18373" y="21538"/>
                  <a:pt x="18767" y="21519"/>
                  <a:pt x="19066" y="21523"/>
                </a:cubicBezTo>
                <a:cubicBezTo>
                  <a:pt x="19439" y="21528"/>
                  <a:pt x="19658" y="21503"/>
                  <a:pt x="19760" y="21443"/>
                </a:cubicBezTo>
                <a:cubicBezTo>
                  <a:pt x="19925" y="21345"/>
                  <a:pt x="20249" y="21390"/>
                  <a:pt x="20222" y="21506"/>
                </a:cubicBezTo>
                <a:cubicBezTo>
                  <a:pt x="20201" y="21598"/>
                  <a:pt x="20186" y="21600"/>
                  <a:pt x="20648" y="21427"/>
                </a:cubicBezTo>
                <a:cubicBezTo>
                  <a:pt x="21223" y="21211"/>
                  <a:pt x="21527" y="21032"/>
                  <a:pt x="21527" y="20908"/>
                </a:cubicBezTo>
                <a:cubicBezTo>
                  <a:pt x="21527" y="20726"/>
                  <a:pt x="21384" y="20677"/>
                  <a:pt x="20977" y="20721"/>
                </a:cubicBezTo>
                <a:cubicBezTo>
                  <a:pt x="20766" y="20743"/>
                  <a:pt x="20582" y="20742"/>
                  <a:pt x="20566" y="20719"/>
                </a:cubicBezTo>
                <a:cubicBezTo>
                  <a:pt x="20551" y="20696"/>
                  <a:pt x="20426" y="20659"/>
                  <a:pt x="20291" y="20635"/>
                </a:cubicBezTo>
                <a:cubicBezTo>
                  <a:pt x="19864" y="20561"/>
                  <a:pt x="19259" y="20262"/>
                  <a:pt x="18965" y="19981"/>
                </a:cubicBezTo>
                <a:cubicBezTo>
                  <a:pt x="18494" y="19530"/>
                  <a:pt x="18202" y="18696"/>
                  <a:pt x="18063" y="17407"/>
                </a:cubicBezTo>
                <a:cubicBezTo>
                  <a:pt x="18042" y="17206"/>
                  <a:pt x="18011" y="16973"/>
                  <a:pt x="17995" y="16890"/>
                </a:cubicBezTo>
                <a:cubicBezTo>
                  <a:pt x="17978" y="16806"/>
                  <a:pt x="17948" y="16652"/>
                  <a:pt x="17930" y="16548"/>
                </a:cubicBezTo>
                <a:cubicBezTo>
                  <a:pt x="17912" y="16444"/>
                  <a:pt x="17832" y="16170"/>
                  <a:pt x="17753" y="15940"/>
                </a:cubicBezTo>
                <a:cubicBezTo>
                  <a:pt x="17639" y="15606"/>
                  <a:pt x="17613" y="15383"/>
                  <a:pt x="17618" y="14845"/>
                </a:cubicBezTo>
                <a:lnTo>
                  <a:pt x="17623" y="14169"/>
                </a:lnTo>
                <a:lnTo>
                  <a:pt x="17116" y="13566"/>
                </a:lnTo>
                <a:cubicBezTo>
                  <a:pt x="16836" y="13234"/>
                  <a:pt x="16425" y="12745"/>
                  <a:pt x="16203" y="12477"/>
                </a:cubicBezTo>
                <a:cubicBezTo>
                  <a:pt x="15738" y="11915"/>
                  <a:pt x="14908" y="11133"/>
                  <a:pt x="14430" y="10802"/>
                </a:cubicBezTo>
                <a:cubicBezTo>
                  <a:pt x="14248" y="10677"/>
                  <a:pt x="14027" y="10503"/>
                  <a:pt x="13939" y="10415"/>
                </a:cubicBezTo>
                <a:cubicBezTo>
                  <a:pt x="13787" y="10263"/>
                  <a:pt x="13783" y="10237"/>
                  <a:pt x="13852" y="9905"/>
                </a:cubicBezTo>
                <a:cubicBezTo>
                  <a:pt x="13891" y="9713"/>
                  <a:pt x="13945" y="9503"/>
                  <a:pt x="13973" y="9438"/>
                </a:cubicBezTo>
                <a:cubicBezTo>
                  <a:pt x="14012" y="9346"/>
                  <a:pt x="14001" y="9329"/>
                  <a:pt x="13918" y="9358"/>
                </a:cubicBezTo>
                <a:cubicBezTo>
                  <a:pt x="13860" y="9379"/>
                  <a:pt x="13776" y="9356"/>
                  <a:pt x="13732" y="9307"/>
                </a:cubicBezTo>
                <a:cubicBezTo>
                  <a:pt x="13667" y="9235"/>
                  <a:pt x="13691" y="9208"/>
                  <a:pt x="13858" y="9154"/>
                </a:cubicBezTo>
                <a:cubicBezTo>
                  <a:pt x="13971" y="9118"/>
                  <a:pt x="14082" y="9029"/>
                  <a:pt x="14106" y="8956"/>
                </a:cubicBezTo>
                <a:cubicBezTo>
                  <a:pt x="14130" y="8883"/>
                  <a:pt x="14232" y="8660"/>
                  <a:pt x="14335" y="8459"/>
                </a:cubicBezTo>
                <a:cubicBezTo>
                  <a:pt x="14437" y="8259"/>
                  <a:pt x="14572" y="7903"/>
                  <a:pt x="14636" y="7668"/>
                </a:cubicBezTo>
                <a:cubicBezTo>
                  <a:pt x="14777" y="7149"/>
                  <a:pt x="14830" y="7084"/>
                  <a:pt x="14934" y="7295"/>
                </a:cubicBezTo>
                <a:cubicBezTo>
                  <a:pt x="15091" y="7612"/>
                  <a:pt x="15629" y="7806"/>
                  <a:pt x="15887" y="7636"/>
                </a:cubicBezTo>
                <a:cubicBezTo>
                  <a:pt x="16233" y="7410"/>
                  <a:pt x="16741" y="6649"/>
                  <a:pt x="17009" y="5956"/>
                </a:cubicBezTo>
                <a:cubicBezTo>
                  <a:pt x="17088" y="5750"/>
                  <a:pt x="17200" y="5519"/>
                  <a:pt x="17260" y="5440"/>
                </a:cubicBezTo>
                <a:cubicBezTo>
                  <a:pt x="17319" y="5362"/>
                  <a:pt x="17367" y="5254"/>
                  <a:pt x="17367" y="5200"/>
                </a:cubicBezTo>
                <a:cubicBezTo>
                  <a:pt x="17367" y="5146"/>
                  <a:pt x="17443" y="5038"/>
                  <a:pt x="17533" y="4960"/>
                </a:cubicBezTo>
                <a:cubicBezTo>
                  <a:pt x="17730" y="4789"/>
                  <a:pt x="17747" y="4694"/>
                  <a:pt x="17572" y="4745"/>
                </a:cubicBezTo>
                <a:cubicBezTo>
                  <a:pt x="17502" y="4765"/>
                  <a:pt x="17428" y="4757"/>
                  <a:pt x="17407" y="4725"/>
                </a:cubicBezTo>
                <a:cubicBezTo>
                  <a:pt x="17360" y="4656"/>
                  <a:pt x="17488" y="4554"/>
                  <a:pt x="17657" y="4524"/>
                </a:cubicBezTo>
                <a:cubicBezTo>
                  <a:pt x="17837" y="4493"/>
                  <a:pt x="17848" y="4295"/>
                  <a:pt x="17680" y="4021"/>
                </a:cubicBezTo>
                <a:cubicBezTo>
                  <a:pt x="17560" y="3827"/>
                  <a:pt x="17468" y="3765"/>
                  <a:pt x="17170" y="3676"/>
                </a:cubicBezTo>
                <a:cubicBezTo>
                  <a:pt x="16615" y="3510"/>
                  <a:pt x="16526" y="3523"/>
                  <a:pt x="16406" y="3787"/>
                </a:cubicBezTo>
                <a:cubicBezTo>
                  <a:pt x="16320" y="3978"/>
                  <a:pt x="16318" y="4061"/>
                  <a:pt x="16383" y="4290"/>
                </a:cubicBezTo>
                <a:cubicBezTo>
                  <a:pt x="16427" y="4441"/>
                  <a:pt x="16502" y="4626"/>
                  <a:pt x="16553" y="4703"/>
                </a:cubicBezTo>
                <a:cubicBezTo>
                  <a:pt x="16637" y="4829"/>
                  <a:pt x="16628" y="4876"/>
                  <a:pt x="16437" y="5206"/>
                </a:cubicBezTo>
                <a:cubicBezTo>
                  <a:pt x="16194" y="5626"/>
                  <a:pt x="15928" y="5912"/>
                  <a:pt x="15853" y="5834"/>
                </a:cubicBezTo>
                <a:cubicBezTo>
                  <a:pt x="15825" y="5805"/>
                  <a:pt x="15764" y="5653"/>
                  <a:pt x="15718" y="5495"/>
                </a:cubicBezTo>
                <a:cubicBezTo>
                  <a:pt x="15672" y="5338"/>
                  <a:pt x="15536" y="5100"/>
                  <a:pt x="15413" y="4968"/>
                </a:cubicBezTo>
                <a:cubicBezTo>
                  <a:pt x="15233" y="4774"/>
                  <a:pt x="15188" y="4674"/>
                  <a:pt x="15180" y="4433"/>
                </a:cubicBezTo>
                <a:cubicBezTo>
                  <a:pt x="15174" y="4271"/>
                  <a:pt x="15142" y="4083"/>
                  <a:pt x="15107" y="4016"/>
                </a:cubicBezTo>
                <a:cubicBezTo>
                  <a:pt x="14953" y="3724"/>
                  <a:pt x="14615" y="3319"/>
                  <a:pt x="14478" y="3260"/>
                </a:cubicBezTo>
                <a:cubicBezTo>
                  <a:pt x="14257" y="3166"/>
                  <a:pt x="14300" y="3022"/>
                  <a:pt x="14579" y="2912"/>
                </a:cubicBezTo>
                <a:cubicBezTo>
                  <a:pt x="15012" y="2741"/>
                  <a:pt x="15025" y="2730"/>
                  <a:pt x="15008" y="2548"/>
                </a:cubicBezTo>
                <a:cubicBezTo>
                  <a:pt x="14958" y="1993"/>
                  <a:pt x="14972" y="1835"/>
                  <a:pt x="15079" y="1764"/>
                </a:cubicBezTo>
                <a:cubicBezTo>
                  <a:pt x="15223" y="1667"/>
                  <a:pt x="15219" y="1640"/>
                  <a:pt x="15024" y="1404"/>
                </a:cubicBezTo>
                <a:cubicBezTo>
                  <a:pt x="14934" y="1295"/>
                  <a:pt x="14859" y="1135"/>
                  <a:pt x="14859" y="1050"/>
                </a:cubicBezTo>
                <a:cubicBezTo>
                  <a:pt x="14859" y="943"/>
                  <a:pt x="14814" y="886"/>
                  <a:pt x="14715" y="862"/>
                </a:cubicBezTo>
                <a:cubicBezTo>
                  <a:pt x="14599" y="834"/>
                  <a:pt x="14589" y="810"/>
                  <a:pt x="14652" y="739"/>
                </a:cubicBezTo>
                <a:cubicBezTo>
                  <a:pt x="14716" y="669"/>
                  <a:pt x="14697" y="613"/>
                  <a:pt x="14557" y="460"/>
                </a:cubicBezTo>
                <a:cubicBezTo>
                  <a:pt x="14321" y="201"/>
                  <a:pt x="14064" y="88"/>
                  <a:pt x="13556" y="22"/>
                </a:cubicBezTo>
                <a:cubicBezTo>
                  <a:pt x="13439" y="7"/>
                  <a:pt x="13330" y="0"/>
                  <a:pt x="13226" y="0"/>
                </a:cubicBezTo>
                <a:close/>
                <a:moveTo>
                  <a:pt x="11054" y="5848"/>
                </a:moveTo>
                <a:cubicBezTo>
                  <a:pt x="11076" y="5846"/>
                  <a:pt x="11092" y="5848"/>
                  <a:pt x="11099" y="5855"/>
                </a:cubicBezTo>
                <a:cubicBezTo>
                  <a:pt x="11224" y="5982"/>
                  <a:pt x="11291" y="6417"/>
                  <a:pt x="11332" y="7363"/>
                </a:cubicBezTo>
                <a:cubicBezTo>
                  <a:pt x="11369" y="8212"/>
                  <a:pt x="11396" y="8410"/>
                  <a:pt x="11484" y="8470"/>
                </a:cubicBezTo>
                <a:cubicBezTo>
                  <a:pt x="11555" y="8518"/>
                  <a:pt x="11568" y="8562"/>
                  <a:pt x="11524" y="8603"/>
                </a:cubicBezTo>
                <a:cubicBezTo>
                  <a:pt x="11488" y="8636"/>
                  <a:pt x="11381" y="8682"/>
                  <a:pt x="11285" y="8704"/>
                </a:cubicBezTo>
                <a:cubicBezTo>
                  <a:pt x="11105" y="8745"/>
                  <a:pt x="11096" y="8738"/>
                  <a:pt x="10898" y="8420"/>
                </a:cubicBezTo>
                <a:cubicBezTo>
                  <a:pt x="10843" y="8332"/>
                  <a:pt x="10637" y="8052"/>
                  <a:pt x="10440" y="7798"/>
                </a:cubicBezTo>
                <a:cubicBezTo>
                  <a:pt x="10237" y="7538"/>
                  <a:pt x="10031" y="7185"/>
                  <a:pt x="9964" y="6986"/>
                </a:cubicBezTo>
                <a:cubicBezTo>
                  <a:pt x="9899" y="6792"/>
                  <a:pt x="9812" y="6574"/>
                  <a:pt x="9769" y="6501"/>
                </a:cubicBezTo>
                <a:cubicBezTo>
                  <a:pt x="9650" y="6295"/>
                  <a:pt x="9734" y="6198"/>
                  <a:pt x="10073" y="6155"/>
                </a:cubicBezTo>
                <a:cubicBezTo>
                  <a:pt x="10243" y="6134"/>
                  <a:pt x="10532" y="6046"/>
                  <a:pt x="10716" y="5961"/>
                </a:cubicBezTo>
                <a:cubicBezTo>
                  <a:pt x="10854" y="5897"/>
                  <a:pt x="10986" y="5855"/>
                  <a:pt x="11054" y="5848"/>
                </a:cubicBezTo>
                <a:close/>
              </a:path>
            </a:pathLst>
          </a:custGeom>
          <a:ln w="12700">
            <a:miter lim="400000"/>
          </a:ln>
        </p:spPr>
      </p:pic>
      <p:sp>
        <p:nvSpPr>
          <p:cNvPr id="261" name="SUPERCHARGED…"/>
          <p:cNvSpPr txBox="1">
            <a:spLocks noGrp="1"/>
          </p:cNvSpPr>
          <p:nvPr>
            <p:ph type="title"/>
          </p:nvPr>
        </p:nvSpPr>
        <p:spPr>
          <a:xfrm>
            <a:off x="1019143" y="3197125"/>
            <a:ext cx="18719263" cy="3660875"/>
          </a:xfrm>
          <a:prstGeom prst="rect">
            <a:avLst/>
          </a:prstGeom>
        </p:spPr>
        <p:txBody>
          <a:bodyPr/>
          <a:lstStyle/>
          <a:p>
            <a:pPr defTabSz="1719072">
              <a:defRPr sz="13100" spc="2600">
                <a:solidFill>
                  <a:srgbClr val="FFFFFF"/>
                </a:solidFill>
              </a:defRPr>
            </a:pPr>
            <a:r>
              <a:t>SUP</a:t>
            </a:r>
            <a:r>
              <a:rPr>
                <a:latin typeface="Open Sans Semibold"/>
                <a:ea typeface="Open Sans Semibold"/>
                <a:cs typeface="Open Sans Semibold"/>
                <a:sym typeface="Open Sans Semibold"/>
              </a:rPr>
              <a:t>ERC</a:t>
            </a:r>
            <a:r>
              <a:rPr b="1"/>
              <a:t>HAR</a:t>
            </a:r>
            <a:r>
              <a:rPr>
                <a:latin typeface="Open Sans Extrabold"/>
                <a:ea typeface="Open Sans Extrabold"/>
                <a:cs typeface="Open Sans Extrabold"/>
                <a:sym typeface="Open Sans Extrabold"/>
              </a:rPr>
              <a:t>GED</a:t>
            </a:r>
            <a:r>
              <a:rPr b="1"/>
              <a:t> </a:t>
            </a:r>
            <a:endParaRPr b="1" spc="2632"/>
          </a:p>
          <a:p>
            <a:pPr defTabSz="1719072">
              <a:defRPr sz="8100" spc="600">
                <a:solidFill>
                  <a:srgbClr val="FFFFFF"/>
                </a:solidFill>
              </a:defRPr>
            </a:pPr>
            <a:r>
              <a:t>WITH THE MUSCADINE EFFECT</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 name="OwenKristy-Mfinity.jpeg" descr="OwenKristy-Mfinity.jpeg"/>
          <p:cNvPicPr>
            <a:picLocks noChangeAspect="1"/>
          </p:cNvPicPr>
          <p:nvPr/>
        </p:nvPicPr>
        <p:blipFill>
          <a:blip r:embed="rId2"/>
          <a:stretch>
            <a:fillRect/>
          </a:stretch>
        </p:blipFill>
        <p:spPr>
          <a:xfrm>
            <a:off x="-24128" y="-172994"/>
            <a:ext cx="24384000" cy="12124104"/>
          </a:xfrm>
          <a:prstGeom prst="rect">
            <a:avLst/>
          </a:prstGeom>
          <a:ln w="12700">
            <a:miter lim="400000"/>
          </a:ln>
        </p:spPr>
      </p:pic>
      <p:pic>
        <p:nvPicPr>
          <p:cNvPr id="3" name="Picture 2" descr="A picture containing tree, outdoor, fruit, plant&#10;&#10;Description automatically generated">
            <a:extLst>
              <a:ext uri="{FF2B5EF4-FFF2-40B4-BE49-F238E27FC236}">
                <a16:creationId xmlns:a16="http://schemas.microsoft.com/office/drawing/2014/main" id="{2AD6215E-A911-BA4A-AB8B-8B2421EDFAD6}"/>
              </a:ext>
            </a:extLst>
          </p:cNvPr>
          <p:cNvPicPr>
            <a:picLocks noChangeAspect="1"/>
          </p:cNvPicPr>
          <p:nvPr/>
        </p:nvPicPr>
        <p:blipFill rotWithShape="1">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14108861" y="0"/>
            <a:ext cx="10275139" cy="9398258"/>
          </a:xfrm>
          <a:prstGeom prst="rect">
            <a:avLst/>
          </a:prstGeom>
        </p:spPr>
      </p:pic>
      <p:sp>
        <p:nvSpPr>
          <p:cNvPr id="264" name="Rounded Rectangle"/>
          <p:cNvSpPr/>
          <p:nvPr/>
        </p:nvSpPr>
        <p:spPr>
          <a:xfrm>
            <a:off x="14108861" y="7036044"/>
            <a:ext cx="11765692" cy="4099615"/>
          </a:xfrm>
          <a:prstGeom prst="roundRect">
            <a:avLst>
              <a:gd name="adj" fmla="val 47333"/>
            </a:avLst>
          </a:prstGeom>
          <a:gradFill>
            <a:gsLst>
              <a:gs pos="0">
                <a:srgbClr val="1EBED6"/>
              </a:gs>
              <a:gs pos="27462">
                <a:srgbClr val="4D6D92"/>
              </a:gs>
              <a:gs pos="73497">
                <a:srgbClr val="7C1B4E"/>
              </a:gs>
              <a:gs pos="100000">
                <a:srgbClr val="7C1B4E"/>
              </a:gs>
            </a:gsLst>
          </a:gradFill>
          <a:ln w="12700">
            <a:miter lim="400000"/>
          </a:ln>
        </p:spPr>
        <p:txBody>
          <a:bodyPr lIns="91437" tIns="91437" rIns="91437" bIns="91437" anchor="ctr"/>
          <a:lstStyle/>
          <a:p>
            <a:endParaRPr/>
          </a:p>
        </p:txBody>
      </p:sp>
      <p:sp>
        <p:nvSpPr>
          <p:cNvPr id="265" name="What’s a Muscadine?"/>
          <p:cNvSpPr txBox="1">
            <a:spLocks noGrp="1"/>
          </p:cNvSpPr>
          <p:nvPr>
            <p:ph type="title"/>
          </p:nvPr>
        </p:nvSpPr>
        <p:spPr>
          <a:xfrm>
            <a:off x="1083639" y="795432"/>
            <a:ext cx="12138676" cy="1988344"/>
          </a:xfrm>
          <a:prstGeom prst="rect">
            <a:avLst/>
          </a:prstGeom>
        </p:spPr>
        <p:txBody>
          <a:bodyPr/>
          <a:lstStyle>
            <a:lvl1pPr>
              <a:defRPr>
                <a:solidFill>
                  <a:srgbClr val="000000"/>
                </a:solidFill>
              </a:defRPr>
            </a:lvl1pPr>
          </a:lstStyle>
          <a:p>
            <a:pPr algn="ctr"/>
            <a:r>
              <a:rPr b="1" dirty="0">
                <a:solidFill>
                  <a:srgbClr val="7C1B4E"/>
                </a:solidFill>
                <a:effectLst>
                  <a:outerShdw blurRad="50800" dist="38100" dir="2700000" algn="tl" rotWithShape="0">
                    <a:prstClr val="black">
                      <a:alpha val="40000"/>
                    </a:prstClr>
                  </a:outerShdw>
                </a:effectLst>
                <a:latin typeface="+mn-lt"/>
              </a:rPr>
              <a:t>What</a:t>
            </a:r>
            <a:r>
              <a:rPr lang="en-US" b="1" dirty="0">
                <a:solidFill>
                  <a:srgbClr val="7C1B4E"/>
                </a:solidFill>
                <a:effectLst>
                  <a:outerShdw blurRad="50800" dist="38100" dir="2700000" algn="tl" rotWithShape="0">
                    <a:prstClr val="black">
                      <a:alpha val="40000"/>
                    </a:prstClr>
                  </a:outerShdw>
                </a:effectLst>
                <a:latin typeface="+mn-lt"/>
              </a:rPr>
              <a:t> is </a:t>
            </a:r>
            <a:r>
              <a:rPr b="1" dirty="0">
                <a:solidFill>
                  <a:srgbClr val="7C1B4E"/>
                </a:solidFill>
                <a:effectLst>
                  <a:outerShdw blurRad="50800" dist="38100" dir="2700000" algn="tl" rotWithShape="0">
                    <a:prstClr val="black">
                      <a:alpha val="40000"/>
                    </a:prstClr>
                  </a:outerShdw>
                </a:effectLst>
                <a:latin typeface="+mn-lt"/>
              </a:rPr>
              <a:t>a Muscadine?</a:t>
            </a:r>
          </a:p>
        </p:txBody>
      </p:sp>
      <p:sp>
        <p:nvSpPr>
          <p:cNvPr id="266" name="The BEST SUPERFRUIT on the planet!…"/>
          <p:cNvSpPr txBox="1">
            <a:spLocks noGrp="1"/>
          </p:cNvSpPr>
          <p:nvPr>
            <p:ph type="body" sz="half" idx="1"/>
          </p:nvPr>
        </p:nvSpPr>
        <p:spPr>
          <a:xfrm>
            <a:off x="1270131" y="3604907"/>
            <a:ext cx="11765693" cy="7263811"/>
          </a:xfrm>
          <a:prstGeom prst="rect">
            <a:avLst/>
          </a:prstGeom>
        </p:spPr>
        <p:txBody>
          <a:bodyPr>
            <a:normAutofit fontScale="92500"/>
          </a:bodyPr>
          <a:lstStyle/>
          <a:p>
            <a:pPr marL="366360" indent="-366360" defTabSz="1591055">
              <a:lnSpc>
                <a:spcPct val="110000"/>
              </a:lnSpc>
              <a:spcBef>
                <a:spcPts val="1600"/>
              </a:spcBef>
              <a:buSzPct val="100000"/>
              <a:buChar char="•"/>
              <a:defRPr sz="4500">
                <a:solidFill>
                  <a:srgbClr val="000000"/>
                </a:solidFill>
              </a:defRPr>
            </a:pPr>
            <a:r>
              <a:rPr sz="5400" dirty="0">
                <a:solidFill>
                  <a:schemeClr val="tx1">
                    <a:lumMod val="65000"/>
                    <a:lumOff val="35000"/>
                  </a:schemeClr>
                </a:solidFill>
                <a:effectLst>
                  <a:outerShdw blurRad="50800" dist="38100" dir="2700000" algn="tl" rotWithShape="0">
                    <a:prstClr val="black">
                      <a:alpha val="40000"/>
                    </a:prstClr>
                  </a:outerShdw>
                </a:effectLst>
              </a:rPr>
              <a:t>The </a:t>
            </a:r>
            <a:r>
              <a:rPr sz="5400" b="1" dirty="0">
                <a:solidFill>
                  <a:schemeClr val="tx1">
                    <a:lumMod val="65000"/>
                    <a:lumOff val="35000"/>
                  </a:schemeClr>
                </a:solidFill>
                <a:effectLst>
                  <a:outerShdw blurRad="50800" dist="38100" dir="2700000" algn="tl" rotWithShape="0">
                    <a:prstClr val="black">
                      <a:alpha val="40000"/>
                    </a:prstClr>
                  </a:outerShdw>
                </a:effectLst>
              </a:rPr>
              <a:t>BEST SUPERFRUIT</a:t>
            </a:r>
            <a:r>
              <a:rPr sz="5400" dirty="0">
                <a:solidFill>
                  <a:schemeClr val="tx1">
                    <a:lumMod val="65000"/>
                    <a:lumOff val="35000"/>
                  </a:schemeClr>
                </a:solidFill>
                <a:effectLst>
                  <a:outerShdw blurRad="50800" dist="38100" dir="2700000" algn="tl" rotWithShape="0">
                    <a:prstClr val="black">
                      <a:alpha val="40000"/>
                    </a:prstClr>
                  </a:outerShdw>
                </a:effectLst>
              </a:rPr>
              <a:t> on the planet!</a:t>
            </a:r>
          </a:p>
          <a:p>
            <a:pPr marL="366360" indent="-366360" defTabSz="1591055">
              <a:lnSpc>
                <a:spcPct val="110000"/>
              </a:lnSpc>
              <a:spcBef>
                <a:spcPts val="1600"/>
              </a:spcBef>
              <a:buSzPct val="100000"/>
              <a:buChar char="•"/>
              <a:defRPr sz="4500">
                <a:solidFill>
                  <a:srgbClr val="000000"/>
                </a:solidFill>
              </a:defRPr>
            </a:pPr>
            <a:r>
              <a:rPr sz="5400" dirty="0">
                <a:solidFill>
                  <a:schemeClr val="tx1">
                    <a:lumMod val="65000"/>
                    <a:lumOff val="35000"/>
                  </a:schemeClr>
                </a:solidFill>
                <a:effectLst>
                  <a:outerShdw blurRad="50800" dist="38100" dir="2700000" algn="tl" rotWithShape="0">
                    <a:prstClr val="black">
                      <a:alpha val="40000"/>
                    </a:prstClr>
                  </a:outerShdw>
                </a:effectLst>
              </a:rPr>
              <a:t>Loaded with </a:t>
            </a:r>
            <a:r>
              <a:rPr sz="5400" b="1" dirty="0">
                <a:solidFill>
                  <a:schemeClr val="tx1">
                    <a:lumMod val="65000"/>
                    <a:lumOff val="35000"/>
                  </a:schemeClr>
                </a:solidFill>
                <a:effectLst>
                  <a:outerShdw blurRad="50800" dist="38100" dir="2700000" algn="tl" rotWithShape="0">
                    <a:prstClr val="black">
                      <a:alpha val="40000"/>
                    </a:prstClr>
                  </a:outerShdw>
                </a:effectLst>
              </a:rPr>
              <a:t>powerful antioxidants</a:t>
            </a:r>
          </a:p>
          <a:p>
            <a:pPr marL="366360" indent="-366360" defTabSz="1591055">
              <a:lnSpc>
                <a:spcPct val="110000"/>
              </a:lnSpc>
              <a:spcBef>
                <a:spcPts val="1600"/>
              </a:spcBef>
              <a:buSzPct val="100000"/>
              <a:buChar char="•"/>
              <a:defRPr sz="4500">
                <a:solidFill>
                  <a:srgbClr val="000000"/>
                </a:solidFill>
              </a:defRPr>
            </a:pPr>
            <a:r>
              <a:rPr sz="5400" dirty="0">
                <a:solidFill>
                  <a:schemeClr val="tx1">
                    <a:lumMod val="65000"/>
                    <a:lumOff val="35000"/>
                  </a:schemeClr>
                </a:solidFill>
                <a:effectLst>
                  <a:outerShdw blurRad="50800" dist="38100" dir="2700000" algn="tl" rotWithShape="0">
                    <a:prstClr val="black">
                      <a:alpha val="40000"/>
                    </a:prstClr>
                  </a:outerShdw>
                </a:effectLst>
              </a:rPr>
              <a:t>$Millions in </a:t>
            </a:r>
            <a:r>
              <a:rPr sz="5400" b="1" dirty="0">
                <a:solidFill>
                  <a:schemeClr val="tx1">
                    <a:lumMod val="65000"/>
                    <a:lumOff val="35000"/>
                  </a:schemeClr>
                </a:solidFill>
                <a:effectLst>
                  <a:outerShdw blurRad="50800" dist="38100" dir="2700000" algn="tl" rotWithShape="0">
                    <a:prstClr val="black">
                      <a:alpha val="40000"/>
                    </a:prstClr>
                  </a:outerShdw>
                </a:effectLst>
              </a:rPr>
              <a:t>ongoing clinical research</a:t>
            </a:r>
          </a:p>
          <a:p>
            <a:pPr marL="366360" indent="-366360" defTabSz="1591055">
              <a:lnSpc>
                <a:spcPct val="110000"/>
              </a:lnSpc>
              <a:spcBef>
                <a:spcPts val="1600"/>
              </a:spcBef>
              <a:buSzPct val="100000"/>
              <a:buChar char="•"/>
              <a:defRPr sz="4500">
                <a:solidFill>
                  <a:srgbClr val="000000"/>
                </a:solidFill>
              </a:defRPr>
            </a:pPr>
            <a:r>
              <a:rPr sz="5400" dirty="0">
                <a:solidFill>
                  <a:schemeClr val="tx1">
                    <a:lumMod val="65000"/>
                    <a:lumOff val="35000"/>
                  </a:schemeClr>
                </a:solidFill>
                <a:effectLst>
                  <a:outerShdw blurRad="50800" dist="38100" dir="2700000" algn="tl" rotWithShape="0">
                    <a:prstClr val="black">
                      <a:alpha val="40000"/>
                    </a:prstClr>
                  </a:outerShdw>
                </a:effectLst>
              </a:rPr>
              <a:t>Grown and bottled in the </a:t>
            </a:r>
            <a:r>
              <a:rPr sz="5400" b="1" dirty="0">
                <a:solidFill>
                  <a:schemeClr val="tx1">
                    <a:lumMod val="65000"/>
                    <a:lumOff val="35000"/>
                  </a:schemeClr>
                </a:solidFill>
                <a:effectLst>
                  <a:outerShdw blurRad="50800" dist="38100" dir="2700000" algn="tl" rotWithShape="0">
                    <a:prstClr val="black">
                      <a:alpha val="40000"/>
                    </a:prstClr>
                  </a:outerShdw>
                </a:effectLst>
              </a:rPr>
              <a:t>USA</a:t>
            </a:r>
          </a:p>
          <a:p>
            <a:pPr marL="366360" indent="-366360" defTabSz="1591055">
              <a:lnSpc>
                <a:spcPct val="110000"/>
              </a:lnSpc>
              <a:spcBef>
                <a:spcPts val="1600"/>
              </a:spcBef>
              <a:buSzPct val="100000"/>
              <a:buChar char="•"/>
              <a:defRPr sz="4500">
                <a:solidFill>
                  <a:srgbClr val="000000"/>
                </a:solidFill>
              </a:defRPr>
            </a:pPr>
            <a:r>
              <a:rPr lang="en-US" sz="5400" dirty="0">
                <a:solidFill>
                  <a:schemeClr val="tx1">
                    <a:lumMod val="65000"/>
                    <a:lumOff val="35000"/>
                  </a:schemeClr>
                </a:solidFill>
                <a:effectLst>
                  <a:outerShdw blurRad="50800" dist="38100" dir="2700000" algn="tl" rotWithShape="0">
                    <a:prstClr val="black">
                      <a:alpha val="40000"/>
                    </a:prstClr>
                  </a:outerShdw>
                </a:effectLst>
              </a:rPr>
              <a:t>Needs </a:t>
            </a:r>
            <a:r>
              <a:rPr lang="en-US" sz="5400" b="1" dirty="0">
                <a:solidFill>
                  <a:schemeClr val="tx1">
                    <a:lumMod val="65000"/>
                    <a:lumOff val="35000"/>
                  </a:schemeClr>
                </a:solidFill>
                <a:effectLst>
                  <a:outerShdw blurRad="50800" dist="38100" dir="2700000" algn="tl" rotWithShape="0">
                    <a:prstClr val="black">
                      <a:alpha val="40000"/>
                    </a:prstClr>
                  </a:outerShdw>
                </a:effectLst>
              </a:rPr>
              <a:t>no herbicides or pesticides </a:t>
            </a:r>
            <a:r>
              <a:rPr lang="en-US" sz="5400" dirty="0">
                <a:solidFill>
                  <a:schemeClr val="tx1">
                    <a:lumMod val="65000"/>
                    <a:lumOff val="35000"/>
                  </a:schemeClr>
                </a:solidFill>
                <a:effectLst>
                  <a:outerShdw blurRad="50800" dist="38100" dir="2700000" algn="tl" rotWithShape="0">
                    <a:prstClr val="black">
                      <a:alpha val="40000"/>
                    </a:prstClr>
                  </a:outerShdw>
                </a:effectLst>
              </a:rPr>
              <a:t>to thrive</a:t>
            </a:r>
          </a:p>
          <a:p>
            <a:pPr marL="366360" indent="-366360" defTabSz="1591055">
              <a:lnSpc>
                <a:spcPct val="110000"/>
              </a:lnSpc>
              <a:spcBef>
                <a:spcPts val="1600"/>
              </a:spcBef>
              <a:buSzPct val="100000"/>
              <a:buChar char="•"/>
              <a:defRPr sz="4500">
                <a:solidFill>
                  <a:srgbClr val="000000"/>
                </a:solidFill>
              </a:defRPr>
            </a:pPr>
            <a:r>
              <a:rPr sz="5400" dirty="0">
                <a:solidFill>
                  <a:schemeClr val="tx1">
                    <a:lumMod val="65000"/>
                    <a:lumOff val="35000"/>
                  </a:schemeClr>
                </a:solidFill>
                <a:effectLst>
                  <a:outerShdw blurRad="50800" dist="38100" dir="2700000" algn="tl" rotWithShape="0">
                    <a:prstClr val="black">
                      <a:alpha val="40000"/>
                    </a:prstClr>
                  </a:outerShdw>
                </a:effectLst>
              </a:rPr>
              <a:t>An amazing story </a:t>
            </a:r>
            <a:r>
              <a:rPr sz="5400" b="1" dirty="0">
                <a:solidFill>
                  <a:schemeClr val="tx1">
                    <a:lumMod val="65000"/>
                    <a:lumOff val="35000"/>
                  </a:schemeClr>
                </a:solidFill>
                <a:effectLst>
                  <a:outerShdw blurRad="50800" dist="38100" dir="2700000" algn="tl" rotWithShape="0">
                    <a:prstClr val="black">
                      <a:alpha val="40000"/>
                    </a:prstClr>
                  </a:outerShdw>
                </a:effectLst>
              </a:rPr>
              <a:t>400 years </a:t>
            </a:r>
            <a:r>
              <a:rPr sz="5400" dirty="0">
                <a:solidFill>
                  <a:schemeClr val="tx1">
                    <a:lumMod val="65000"/>
                    <a:lumOff val="35000"/>
                  </a:schemeClr>
                </a:solidFill>
                <a:effectLst>
                  <a:outerShdw blurRad="50800" dist="38100" dir="2700000" algn="tl" rotWithShape="0">
                    <a:prstClr val="black">
                      <a:alpha val="40000"/>
                    </a:prstClr>
                  </a:outerShdw>
                </a:effectLst>
              </a:rPr>
              <a:t>in the making</a:t>
            </a:r>
            <a:endParaRPr lang="en-US" sz="5400" dirty="0">
              <a:solidFill>
                <a:schemeClr val="tx1">
                  <a:lumMod val="65000"/>
                  <a:lumOff val="35000"/>
                </a:schemeClr>
              </a:solidFill>
              <a:effectLst>
                <a:outerShdw blurRad="50800" dist="38100" dir="2700000" algn="tl" rotWithShape="0">
                  <a:prstClr val="black">
                    <a:alpha val="40000"/>
                  </a:prstClr>
                </a:outerShdw>
              </a:effectLst>
            </a:endParaRPr>
          </a:p>
          <a:p>
            <a:pPr marL="366360" indent="-366360" defTabSz="1591055">
              <a:lnSpc>
                <a:spcPct val="110000"/>
              </a:lnSpc>
              <a:spcBef>
                <a:spcPts val="1600"/>
              </a:spcBef>
              <a:buSzPct val="100000"/>
              <a:buChar char="•"/>
              <a:defRPr sz="4500">
                <a:solidFill>
                  <a:srgbClr val="000000"/>
                </a:solidFill>
              </a:defRPr>
            </a:pPr>
            <a:r>
              <a:rPr lang="en-US" sz="5400" dirty="0">
                <a:solidFill>
                  <a:schemeClr val="tx1">
                    <a:lumMod val="65000"/>
                    <a:lumOff val="35000"/>
                  </a:schemeClr>
                </a:solidFill>
                <a:effectLst>
                  <a:outerShdw blurRad="50800" dist="38100" dir="2700000" algn="tl" rotWithShape="0">
                    <a:prstClr val="black">
                      <a:alpha val="40000"/>
                    </a:prstClr>
                  </a:outerShdw>
                </a:effectLst>
              </a:rPr>
              <a:t>The </a:t>
            </a:r>
            <a:r>
              <a:rPr lang="en-US" sz="5400" b="1" dirty="0">
                <a:solidFill>
                  <a:schemeClr val="tx1">
                    <a:lumMod val="65000"/>
                    <a:lumOff val="35000"/>
                  </a:schemeClr>
                </a:solidFill>
                <a:effectLst>
                  <a:outerShdw blurRad="50800" dist="38100" dir="2700000" algn="tl" rotWithShape="0">
                    <a:prstClr val="black">
                      <a:alpha val="40000"/>
                    </a:prstClr>
                  </a:outerShdw>
                </a:effectLst>
              </a:rPr>
              <a:t>CORE</a:t>
            </a:r>
            <a:r>
              <a:rPr lang="en-US" sz="5400" dirty="0">
                <a:solidFill>
                  <a:schemeClr val="tx1">
                    <a:lumMod val="65000"/>
                    <a:lumOff val="35000"/>
                  </a:schemeClr>
                </a:solidFill>
                <a:effectLst>
                  <a:outerShdw blurRad="50800" dist="38100" dir="2700000" algn="tl" rotWithShape="0">
                    <a:prstClr val="black">
                      <a:alpha val="40000"/>
                    </a:prstClr>
                  </a:outerShdw>
                </a:effectLst>
              </a:rPr>
              <a:t> of Mfinity products</a:t>
            </a:r>
            <a:endParaRPr sz="5400" dirty="0">
              <a:solidFill>
                <a:schemeClr val="tx1">
                  <a:lumMod val="65000"/>
                  <a:lumOff val="35000"/>
                </a:schemeClr>
              </a:solidFill>
              <a:effectLst>
                <a:outerShdw blurRad="50800" dist="38100" dir="2700000" algn="tl" rotWithShape="0">
                  <a:prstClr val="black">
                    <a:alpha val="40000"/>
                  </a:prstClr>
                </a:outerShdw>
              </a:effectLst>
            </a:endParaRPr>
          </a:p>
        </p:txBody>
      </p:sp>
      <p:sp>
        <p:nvSpPr>
          <p:cNvPr id="267" name="“These statements have not been evaluated by the FDA. Mfinity products are not intended to diagnose, treat, cure, or prevent any disease, nor should they be used as a substitute for any medication you may currently be using.  We do not offer medical advi"/>
          <p:cNvSpPr txBox="1"/>
          <p:nvPr/>
        </p:nvSpPr>
        <p:spPr>
          <a:xfrm>
            <a:off x="1474585" y="12223415"/>
            <a:ext cx="14794770" cy="1210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rmAutofit/>
          </a:bodyPr>
          <a:lstStyle>
            <a:lvl1pPr defTabSz="1591055">
              <a:lnSpc>
                <a:spcPct val="90000"/>
              </a:lnSpc>
              <a:spcBef>
                <a:spcPts val="4600"/>
              </a:spcBef>
              <a:defRPr sz="2000" i="1">
                <a:solidFill>
                  <a:srgbClr val="FFFFFF">
                    <a:alpha val="66278"/>
                  </a:srgbClr>
                </a:solidFill>
                <a:latin typeface="Open Sans"/>
                <a:ea typeface="Open Sans"/>
                <a:cs typeface="Open Sans"/>
                <a:sym typeface="Open Sans"/>
              </a:defRPr>
            </a:lvl1pPr>
          </a:lstStyle>
          <a:p>
            <a:r>
              <a:t>“These statements have not been evaluated by the FDA. Mfinity products are not intended to diagnose, treat, cure, or prevent any disease, nor should they be used as a substitute for any medication you may currently be using.  We do not offer medical advice.  Please consult with your medical professional before starting, stopping, or adjusting any medications.”</a:t>
            </a:r>
          </a:p>
        </p:txBody>
      </p:sp>
      <p:pic>
        <p:nvPicPr>
          <p:cNvPr id="268" name="talcott-1.jpg" descr="talcott-1.jpg"/>
          <p:cNvPicPr>
            <a:picLocks noChangeAspect="1"/>
          </p:cNvPicPr>
          <p:nvPr/>
        </p:nvPicPr>
        <p:blipFill>
          <a:blip r:embed="rId5"/>
          <a:stretch>
            <a:fillRect/>
          </a:stretch>
        </p:blipFill>
        <p:spPr>
          <a:xfrm>
            <a:off x="14305954" y="7302943"/>
            <a:ext cx="3565335" cy="3565775"/>
          </a:xfrm>
          <a:custGeom>
            <a:avLst/>
            <a:gdLst/>
            <a:ahLst/>
            <a:cxnLst>
              <a:cxn ang="0">
                <a:pos x="wd2" y="hd2"/>
              </a:cxn>
              <a:cxn ang="5400000">
                <a:pos x="wd2" y="hd2"/>
              </a:cxn>
              <a:cxn ang="10800000">
                <a:pos x="wd2" y="hd2"/>
              </a:cxn>
              <a:cxn ang="16200000">
                <a:pos x="wd2" y="hd2"/>
              </a:cxn>
            </a:cxnLst>
            <a:rect l="0" t="0" r="r" b="b"/>
            <a:pathLst>
              <a:path w="21600" h="21600" extrusionOk="0">
                <a:moveTo>
                  <a:pt x="10798" y="0"/>
                </a:moveTo>
                <a:cubicBezTo>
                  <a:pt x="8034" y="0"/>
                  <a:pt x="5272" y="1055"/>
                  <a:pt x="3164" y="3164"/>
                </a:cubicBezTo>
                <a:cubicBezTo>
                  <a:pt x="1055" y="5272"/>
                  <a:pt x="0" y="8037"/>
                  <a:pt x="0" y="10801"/>
                </a:cubicBezTo>
                <a:cubicBezTo>
                  <a:pt x="0" y="13565"/>
                  <a:pt x="1055" y="16328"/>
                  <a:pt x="3164" y="18436"/>
                </a:cubicBezTo>
                <a:cubicBezTo>
                  <a:pt x="5273" y="20545"/>
                  <a:pt x="8036" y="21600"/>
                  <a:pt x="10800" y="21600"/>
                </a:cubicBezTo>
                <a:cubicBezTo>
                  <a:pt x="13564" y="21600"/>
                  <a:pt x="16327" y="20545"/>
                  <a:pt x="18436" y="18436"/>
                </a:cubicBezTo>
                <a:cubicBezTo>
                  <a:pt x="20545" y="16327"/>
                  <a:pt x="21600" y="13562"/>
                  <a:pt x="21600" y="10799"/>
                </a:cubicBezTo>
                <a:cubicBezTo>
                  <a:pt x="21600" y="8034"/>
                  <a:pt x="20545" y="5272"/>
                  <a:pt x="18436" y="3164"/>
                </a:cubicBezTo>
                <a:cubicBezTo>
                  <a:pt x="16328" y="1055"/>
                  <a:pt x="13561" y="0"/>
                  <a:pt x="10798" y="0"/>
                </a:cubicBezTo>
                <a:close/>
              </a:path>
            </a:pathLst>
          </a:custGeom>
          <a:ln w="12700">
            <a:miter lim="400000"/>
          </a:ln>
        </p:spPr>
      </p:pic>
      <p:sp>
        <p:nvSpPr>
          <p:cNvPr id="269" name="Dr. Stephen Talcott…"/>
          <p:cNvSpPr txBox="1"/>
          <p:nvPr/>
        </p:nvSpPr>
        <p:spPr>
          <a:xfrm>
            <a:off x="18219004" y="9398258"/>
            <a:ext cx="5632942" cy="16207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rmAutofit/>
          </a:bodyPr>
          <a:lstStyle/>
          <a:p>
            <a:pPr>
              <a:lnSpc>
                <a:spcPct val="110000"/>
              </a:lnSpc>
              <a:spcBef>
                <a:spcPts val="200"/>
              </a:spcBef>
              <a:defRPr sz="2400" b="1" i="1">
                <a:solidFill>
                  <a:srgbClr val="FFFFFF"/>
                </a:solidFill>
                <a:latin typeface="Open Sans"/>
                <a:ea typeface="Open Sans"/>
                <a:cs typeface="Open Sans"/>
                <a:sym typeface="Open Sans"/>
              </a:defRPr>
            </a:pPr>
            <a:r>
              <a:t>Dr. Stephen Talcott</a:t>
            </a:r>
          </a:p>
          <a:p>
            <a:pPr>
              <a:lnSpc>
                <a:spcPct val="80000"/>
              </a:lnSpc>
              <a:spcBef>
                <a:spcPts val="100"/>
              </a:spcBef>
              <a:defRPr sz="2200" i="1">
                <a:solidFill>
                  <a:srgbClr val="FFFFFF"/>
                </a:solidFill>
                <a:latin typeface="Open Sans"/>
                <a:ea typeface="Open Sans"/>
                <a:cs typeface="Open Sans"/>
                <a:sym typeface="Open Sans"/>
              </a:defRPr>
            </a:pPr>
            <a:r>
              <a:t>Professor Of Food Chemistry Texas A&amp;M, Muscadine Health Expert</a:t>
            </a:r>
          </a:p>
        </p:txBody>
      </p:sp>
      <p:sp>
        <p:nvSpPr>
          <p:cNvPr id="270" name="“One of the most powerful and most overlooked superfoods on the planet.”"/>
          <p:cNvSpPr txBox="1"/>
          <p:nvPr/>
        </p:nvSpPr>
        <p:spPr>
          <a:xfrm>
            <a:off x="18219004" y="7330468"/>
            <a:ext cx="5820689" cy="19195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rmAutofit/>
          </a:bodyPr>
          <a:lstStyle>
            <a:lvl1pPr defTabSz="1499616">
              <a:lnSpc>
                <a:spcPct val="110000"/>
              </a:lnSpc>
              <a:spcBef>
                <a:spcPts val="100"/>
              </a:spcBef>
              <a:defRPr sz="3100" b="1" i="1">
                <a:solidFill>
                  <a:srgbClr val="FFFFFF"/>
                </a:solidFill>
                <a:latin typeface="Open Sans"/>
                <a:ea typeface="Open Sans"/>
                <a:cs typeface="Open Sans"/>
                <a:sym typeface="Open Sans"/>
              </a:defRPr>
            </a:lvl1pPr>
          </a:lstStyle>
          <a:p>
            <a:r>
              <a:t>“One of the most powerful and most overlooked superfoods on the planet.” </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OwenKristy-Mfinity.jpeg" descr="OwenKristy-Mfinity.jpeg"/>
          <p:cNvPicPr>
            <a:picLocks noChangeAspect="1"/>
          </p:cNvPicPr>
          <p:nvPr/>
        </p:nvPicPr>
        <p:blipFill>
          <a:blip r:embed="rId2"/>
          <a:stretch>
            <a:fillRect/>
          </a:stretch>
        </p:blipFill>
        <p:spPr>
          <a:xfrm>
            <a:off x="0" y="21265"/>
            <a:ext cx="24384000" cy="11926396"/>
          </a:xfrm>
          <a:prstGeom prst="rect">
            <a:avLst/>
          </a:prstGeom>
          <a:ln w="12700">
            <a:miter lim="400000"/>
          </a:ln>
        </p:spPr>
      </p:pic>
      <p:sp>
        <p:nvSpPr>
          <p:cNvPr id="273" name="ORAC, or Oxygen Radical Absorbance Capacity is a measure of a substances ability to neutralize Free Radicals for the purpose of comparison to other tested substances."/>
          <p:cNvSpPr txBox="1"/>
          <p:nvPr/>
        </p:nvSpPr>
        <p:spPr>
          <a:xfrm>
            <a:off x="1117241" y="3712876"/>
            <a:ext cx="11002389" cy="30086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rmAutofit/>
          </a:bodyPr>
          <a:lstStyle>
            <a:lvl1pPr defTabSz="1645917">
              <a:lnSpc>
                <a:spcPct val="110000"/>
              </a:lnSpc>
              <a:spcBef>
                <a:spcPts val="3700"/>
              </a:spcBef>
              <a:defRPr sz="3700">
                <a:latin typeface="Open Sans"/>
                <a:ea typeface="Open Sans"/>
                <a:cs typeface="Open Sans"/>
                <a:sym typeface="Open Sans"/>
              </a:defRPr>
            </a:lvl1pPr>
          </a:lstStyle>
          <a:p>
            <a:r>
              <a:rPr dirty="0">
                <a:solidFill>
                  <a:schemeClr val="tx1">
                    <a:lumMod val="65000"/>
                    <a:lumOff val="35000"/>
                  </a:schemeClr>
                </a:solidFill>
                <a:effectLst>
                  <a:outerShdw blurRad="50800" dist="38100" dir="2700000" algn="tl" rotWithShape="0">
                    <a:prstClr val="black">
                      <a:alpha val="40000"/>
                    </a:prstClr>
                  </a:outerShdw>
                </a:effectLst>
              </a:rPr>
              <a:t>ORAC, or Oxygen Radical Absorbance Capacity is a measure of a substances ability to neutralize Free Radicals for the purpose of comparison to other tested substances.</a:t>
            </a:r>
          </a:p>
        </p:txBody>
      </p:sp>
      <p:sp>
        <p:nvSpPr>
          <p:cNvPr id="274" name="Highest ORAC Score…"/>
          <p:cNvSpPr txBox="1">
            <a:spLocks noGrp="1"/>
          </p:cNvSpPr>
          <p:nvPr>
            <p:ph type="title"/>
          </p:nvPr>
        </p:nvSpPr>
        <p:spPr>
          <a:xfrm>
            <a:off x="1117241" y="519840"/>
            <a:ext cx="11074759" cy="3193039"/>
          </a:xfrm>
          <a:prstGeom prst="rect">
            <a:avLst/>
          </a:prstGeom>
        </p:spPr>
        <p:txBody>
          <a:bodyPr/>
          <a:lstStyle/>
          <a:p>
            <a:pPr defTabSz="1463038">
              <a:lnSpc>
                <a:spcPct val="110000"/>
              </a:lnSpc>
              <a:defRPr sz="6400" b="1">
                <a:solidFill>
                  <a:srgbClr val="000000"/>
                </a:solidFill>
              </a:defRPr>
            </a:pPr>
            <a:r>
              <a:rPr dirty="0">
                <a:solidFill>
                  <a:srgbClr val="7C1B4E"/>
                </a:solidFill>
                <a:effectLst>
                  <a:outerShdw blurRad="50800" dist="38100" dir="2700000" algn="tl" rotWithShape="0">
                    <a:prstClr val="black">
                      <a:alpha val="40000"/>
                    </a:prstClr>
                  </a:outerShdw>
                </a:effectLst>
              </a:rPr>
              <a:t>Highest ORAC Score</a:t>
            </a:r>
            <a:r>
              <a:rPr b="0" dirty="0">
                <a:solidFill>
                  <a:srgbClr val="7C1B4E"/>
                </a:solidFill>
                <a:effectLst>
                  <a:outerShdw blurRad="50800" dist="38100" dir="2700000" algn="tl" rotWithShape="0">
                    <a:prstClr val="black">
                      <a:alpha val="40000"/>
                    </a:prstClr>
                  </a:outerShdw>
                </a:effectLst>
              </a:rPr>
              <a:t> </a:t>
            </a:r>
          </a:p>
          <a:p>
            <a:pPr defTabSz="1463038">
              <a:lnSpc>
                <a:spcPct val="110000"/>
              </a:lnSpc>
              <a:defRPr sz="6400">
                <a:solidFill>
                  <a:srgbClr val="000000"/>
                </a:solidFill>
              </a:defRPr>
            </a:pPr>
            <a:r>
              <a:rPr dirty="0">
                <a:solidFill>
                  <a:srgbClr val="7C1B4E"/>
                </a:solidFill>
                <a:effectLst>
                  <a:outerShdw blurRad="50800" dist="38100" dir="2700000" algn="tl" rotWithShape="0">
                    <a:prstClr val="black">
                      <a:alpha val="40000"/>
                    </a:prstClr>
                  </a:outerShdw>
                </a:effectLst>
              </a:rPr>
              <a:t>of These Popular Superfruits</a:t>
            </a:r>
          </a:p>
        </p:txBody>
      </p:sp>
      <p:grpSp>
        <p:nvGrpSpPr>
          <p:cNvPr id="278" name="Group"/>
          <p:cNvGrpSpPr/>
          <p:nvPr/>
        </p:nvGrpSpPr>
        <p:grpSpPr>
          <a:xfrm>
            <a:off x="12614846" y="-1013618"/>
            <a:ext cx="12429870" cy="13006649"/>
            <a:chOff x="0" y="0"/>
            <a:chExt cx="12429868" cy="13006647"/>
          </a:xfrm>
        </p:grpSpPr>
        <p:sp>
          <p:nvSpPr>
            <p:cNvPr id="275" name="Rectangle"/>
            <p:cNvSpPr/>
            <p:nvPr/>
          </p:nvSpPr>
          <p:spPr>
            <a:xfrm>
              <a:off x="-1" y="-1"/>
              <a:ext cx="12429870" cy="13006649"/>
            </a:xfrm>
            <a:prstGeom prst="rect">
              <a:avLst/>
            </a:prstGeom>
            <a:solidFill>
              <a:srgbClr val="75174D"/>
            </a:solidFill>
            <a:ln w="12700" cap="flat">
              <a:noFill/>
              <a:prstDash val="solid"/>
              <a:miter lim="800000"/>
            </a:ln>
            <a:effectLst/>
          </p:spPr>
          <p:txBody>
            <a:bodyPr wrap="square" lIns="91437" tIns="91437" rIns="91437" bIns="91437" numCol="1" anchor="ctr">
              <a:noAutofit/>
            </a:bodyPr>
            <a:lstStyle/>
            <a:p>
              <a:endParaRPr/>
            </a:p>
          </p:txBody>
        </p:sp>
        <p:pic>
          <p:nvPicPr>
            <p:cNvPr id="276" name="Antioxidant Chart.jpeg" descr="Antioxidant Chart.jpeg"/>
            <p:cNvPicPr>
              <a:picLocks noChangeAspect="1"/>
            </p:cNvPicPr>
            <p:nvPr/>
          </p:nvPicPr>
          <p:blipFill>
            <a:blip r:embed="rId3"/>
            <a:srcRect/>
            <a:stretch>
              <a:fillRect/>
            </a:stretch>
          </p:blipFill>
          <p:spPr>
            <a:xfrm>
              <a:off x="1235761" y="1973231"/>
              <a:ext cx="9293226" cy="88407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981"/>
                  </a:lnTo>
                  <a:cubicBezTo>
                    <a:pt x="1677" y="979"/>
                    <a:pt x="3336" y="978"/>
                    <a:pt x="4497" y="980"/>
                  </a:cubicBezTo>
                  <a:cubicBezTo>
                    <a:pt x="5927" y="983"/>
                    <a:pt x="6824" y="989"/>
                    <a:pt x="6845" y="998"/>
                  </a:cubicBezTo>
                  <a:cubicBezTo>
                    <a:pt x="7069" y="1087"/>
                    <a:pt x="6672" y="1151"/>
                    <a:pt x="5278" y="1252"/>
                  </a:cubicBezTo>
                  <a:cubicBezTo>
                    <a:pt x="1601" y="1517"/>
                    <a:pt x="296" y="1608"/>
                    <a:pt x="0" y="1622"/>
                  </a:cubicBezTo>
                  <a:lnTo>
                    <a:pt x="0" y="20180"/>
                  </a:lnTo>
                  <a:lnTo>
                    <a:pt x="3093" y="20395"/>
                  </a:lnTo>
                  <a:cubicBezTo>
                    <a:pt x="5055" y="20531"/>
                    <a:pt x="6717" y="20665"/>
                    <a:pt x="6786" y="20693"/>
                  </a:cubicBezTo>
                  <a:cubicBezTo>
                    <a:pt x="6854" y="20722"/>
                    <a:pt x="6895" y="20770"/>
                    <a:pt x="6877" y="20801"/>
                  </a:cubicBezTo>
                  <a:cubicBezTo>
                    <a:pt x="6857" y="20835"/>
                    <a:pt x="4332" y="20853"/>
                    <a:pt x="0" y="20856"/>
                  </a:cubicBezTo>
                  <a:lnTo>
                    <a:pt x="0" y="21600"/>
                  </a:lnTo>
                  <a:lnTo>
                    <a:pt x="21600" y="21600"/>
                  </a:lnTo>
                  <a:lnTo>
                    <a:pt x="21600" y="0"/>
                  </a:lnTo>
                  <a:lnTo>
                    <a:pt x="0" y="0"/>
                  </a:lnTo>
                  <a:close/>
                </a:path>
              </a:pathLst>
            </a:custGeom>
            <a:ln w="12700" cap="flat">
              <a:noFill/>
              <a:miter lim="400000"/>
            </a:ln>
            <a:effectLst/>
          </p:spPr>
        </p:pic>
        <p:sp>
          <p:nvSpPr>
            <p:cNvPr id="277" name="ORAC ratings may vary from batch to batch. All ORAC ratings are measured by Brunswick Labratories, and are expressed as micromole TE per 100 grams."/>
            <p:cNvSpPr txBox="1"/>
            <p:nvPr/>
          </p:nvSpPr>
          <p:spPr>
            <a:xfrm>
              <a:off x="1048200" y="10406446"/>
              <a:ext cx="9558130" cy="16295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normAutofit/>
            </a:bodyPr>
            <a:lstStyle>
              <a:lvl1pPr>
                <a:lnSpc>
                  <a:spcPct val="90000"/>
                </a:lnSpc>
                <a:spcBef>
                  <a:spcPts val="5300"/>
                </a:spcBef>
                <a:defRPr sz="2700" i="1">
                  <a:solidFill>
                    <a:srgbClr val="FFFFFF">
                      <a:alpha val="72747"/>
                    </a:srgbClr>
                  </a:solidFill>
                  <a:latin typeface="Barlow Regular"/>
                  <a:ea typeface="Barlow Regular"/>
                  <a:cs typeface="Barlow Regular"/>
                  <a:sym typeface="Barlow Regular"/>
                </a:defRPr>
              </a:lvl1pPr>
            </a:lstStyle>
            <a:p>
              <a:r>
                <a:t>ORAC ratings may vary from batch to batch. All ORAC ratings are measured by Brunswick Labratories, and are expressed as micromole TE per 100 grams.</a:t>
              </a:r>
            </a:p>
          </p:txBody>
        </p:sp>
      </p:grpSp>
      <p:sp>
        <p:nvSpPr>
          <p:cNvPr id="279" name="53x higher than Noni Juice…"/>
          <p:cNvSpPr txBox="1"/>
          <p:nvPr/>
        </p:nvSpPr>
        <p:spPr>
          <a:xfrm>
            <a:off x="1117241" y="6858000"/>
            <a:ext cx="7975254" cy="40016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7" tIns="91437" rIns="91437" bIns="91437">
            <a:spAutoFit/>
          </a:bodyPr>
          <a:lstStyle/>
          <a:p>
            <a:pPr marL="419100" indent="-419100">
              <a:lnSpc>
                <a:spcPct val="120000"/>
              </a:lnSpc>
              <a:spcBef>
                <a:spcPts val="2000"/>
              </a:spcBef>
              <a:buSzPct val="100000"/>
              <a:buFont typeface="Arial"/>
              <a:buChar char="•"/>
              <a:defRPr sz="4200" b="1">
                <a:solidFill>
                  <a:srgbClr val="424242"/>
                </a:solidFill>
                <a:latin typeface="Open Sans"/>
                <a:ea typeface="Open Sans"/>
                <a:cs typeface="Open Sans"/>
                <a:sym typeface="Open Sans"/>
              </a:defRPr>
            </a:pPr>
            <a:r>
              <a:rPr dirty="0">
                <a:solidFill>
                  <a:schemeClr val="tx1">
                    <a:lumMod val="65000"/>
                    <a:lumOff val="35000"/>
                  </a:schemeClr>
                </a:solidFill>
                <a:effectLst>
                  <a:outerShdw blurRad="50800" dist="38100" dir="2700000" algn="tl" rotWithShape="0">
                    <a:prstClr val="black">
                      <a:alpha val="40000"/>
                    </a:prstClr>
                  </a:outerShdw>
                </a:effectLst>
              </a:rPr>
              <a:t>53x higher than Noni Juice</a:t>
            </a:r>
          </a:p>
          <a:p>
            <a:pPr marL="419100" indent="-419100">
              <a:lnSpc>
                <a:spcPct val="120000"/>
              </a:lnSpc>
              <a:spcBef>
                <a:spcPts val="2000"/>
              </a:spcBef>
              <a:buSzPct val="100000"/>
              <a:buFont typeface="Arial"/>
              <a:buChar char="•"/>
              <a:defRPr sz="4200" b="1">
                <a:solidFill>
                  <a:srgbClr val="424242"/>
                </a:solidFill>
                <a:latin typeface="Open Sans"/>
                <a:ea typeface="Open Sans"/>
                <a:cs typeface="Open Sans"/>
                <a:sym typeface="Open Sans"/>
              </a:defRPr>
            </a:pPr>
            <a:r>
              <a:rPr dirty="0">
                <a:solidFill>
                  <a:schemeClr val="tx1">
                    <a:lumMod val="65000"/>
                    <a:lumOff val="35000"/>
                  </a:schemeClr>
                </a:solidFill>
                <a:effectLst>
                  <a:outerShdw blurRad="50800" dist="38100" dir="2700000" algn="tl" rotWithShape="0">
                    <a:prstClr val="black">
                      <a:alpha val="40000"/>
                    </a:prstClr>
                  </a:outerShdw>
                </a:effectLst>
              </a:rPr>
              <a:t>10x higher than Blueberry</a:t>
            </a:r>
          </a:p>
          <a:p>
            <a:pPr marL="419100" indent="-419100">
              <a:lnSpc>
                <a:spcPct val="120000"/>
              </a:lnSpc>
              <a:spcBef>
                <a:spcPts val="2000"/>
              </a:spcBef>
              <a:buSzPct val="100000"/>
              <a:buFont typeface="Arial"/>
              <a:buChar char="•"/>
              <a:defRPr sz="4200" b="1">
                <a:solidFill>
                  <a:srgbClr val="424242"/>
                </a:solidFill>
                <a:latin typeface="Open Sans"/>
                <a:ea typeface="Open Sans"/>
                <a:cs typeface="Open Sans"/>
                <a:sym typeface="Open Sans"/>
              </a:defRPr>
            </a:pPr>
            <a:r>
              <a:rPr dirty="0">
                <a:solidFill>
                  <a:schemeClr val="tx1">
                    <a:lumMod val="65000"/>
                    <a:lumOff val="35000"/>
                  </a:schemeClr>
                </a:solidFill>
                <a:effectLst>
                  <a:outerShdw blurRad="50800" dist="38100" dir="2700000" algn="tl" rotWithShape="0">
                    <a:prstClr val="black">
                      <a:alpha val="40000"/>
                    </a:prstClr>
                  </a:outerShdw>
                </a:effectLst>
              </a:rPr>
              <a:t>5x higher than Acai Berry</a:t>
            </a:r>
          </a:p>
          <a:p>
            <a:pPr marL="419100" indent="-419100">
              <a:lnSpc>
                <a:spcPct val="120000"/>
              </a:lnSpc>
              <a:spcBef>
                <a:spcPts val="2000"/>
              </a:spcBef>
              <a:buSzPct val="100000"/>
              <a:buFont typeface="Arial"/>
              <a:buChar char="•"/>
              <a:defRPr sz="4200" b="1">
                <a:solidFill>
                  <a:srgbClr val="424242"/>
                </a:solidFill>
                <a:latin typeface="Open Sans"/>
                <a:ea typeface="Open Sans"/>
                <a:cs typeface="Open Sans"/>
                <a:sym typeface="Open Sans"/>
              </a:defRPr>
            </a:pPr>
            <a:r>
              <a:rPr dirty="0">
                <a:solidFill>
                  <a:schemeClr val="tx1">
                    <a:lumMod val="65000"/>
                    <a:lumOff val="35000"/>
                  </a:schemeClr>
                </a:solidFill>
                <a:effectLst>
                  <a:outerShdw blurRad="50800" dist="38100" dir="2700000" algn="tl" rotWithShape="0">
                    <a:prstClr val="black">
                      <a:alpha val="40000"/>
                    </a:prstClr>
                  </a:outerShdw>
                </a:effectLst>
              </a:rPr>
              <a:t>4x higher than Mangosteen</a:t>
            </a:r>
          </a:p>
        </p:txBody>
      </p:sp>
      <p:sp>
        <p:nvSpPr>
          <p:cNvPr id="280" name="“These statements have not been evaluated by the FDA. Mfinity products are not intended to diagnose, treat, cure, or prevent any disease, nor should they be used as a substitute for any medication you may currently be using.  We do not offer medical advi"/>
          <p:cNvSpPr txBox="1"/>
          <p:nvPr/>
        </p:nvSpPr>
        <p:spPr>
          <a:xfrm>
            <a:off x="1474585" y="12223415"/>
            <a:ext cx="14794770" cy="1210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rmAutofit/>
          </a:bodyPr>
          <a:lstStyle>
            <a:lvl1pPr defTabSz="1591055">
              <a:lnSpc>
                <a:spcPct val="90000"/>
              </a:lnSpc>
              <a:spcBef>
                <a:spcPts val="4600"/>
              </a:spcBef>
              <a:defRPr sz="2000" i="1">
                <a:solidFill>
                  <a:srgbClr val="FFFFFF">
                    <a:alpha val="66278"/>
                  </a:srgbClr>
                </a:solidFill>
                <a:latin typeface="Open Sans"/>
                <a:ea typeface="Open Sans"/>
                <a:cs typeface="Open Sans"/>
                <a:sym typeface="Open Sans"/>
              </a:defRPr>
            </a:lvl1pPr>
          </a:lstStyle>
          <a:p>
            <a:r>
              <a:t>“These statements have not been evaluated by the FDA. Mfinity products are not intended to diagnose, treat, cure, or prevent any disease, nor should they be used as a substitute for any medication you may currently be using.  We do not offer medical advice.  Please consult with your medical professional before starting, stopping, or adjusting any medications.”</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Title 1"/>
          <p:cNvSpPr txBox="1">
            <a:spLocks noGrp="1"/>
          </p:cNvSpPr>
          <p:nvPr>
            <p:ph type="title"/>
          </p:nvPr>
        </p:nvSpPr>
        <p:spPr>
          <a:xfrm>
            <a:off x="1474585" y="503220"/>
            <a:ext cx="18204418" cy="2110122"/>
          </a:xfrm>
          <a:prstGeom prst="rect">
            <a:avLst/>
          </a:prstGeom>
        </p:spPr>
        <p:txBody>
          <a:bodyPr/>
          <a:lstStyle/>
          <a:p>
            <a:r>
              <a:t>The </a:t>
            </a:r>
            <a:r>
              <a:rPr b="1"/>
              <a:t>Muscadine Effect</a:t>
            </a:r>
          </a:p>
        </p:txBody>
      </p:sp>
      <p:sp>
        <p:nvSpPr>
          <p:cNvPr id="283" name="Content Placeholder 2"/>
          <p:cNvSpPr txBox="1">
            <a:spLocks noGrp="1"/>
          </p:cNvSpPr>
          <p:nvPr>
            <p:ph type="body" sz="quarter" idx="1"/>
          </p:nvPr>
        </p:nvSpPr>
        <p:spPr>
          <a:xfrm>
            <a:off x="1772086" y="3655092"/>
            <a:ext cx="3909451" cy="7652716"/>
          </a:xfrm>
          <a:prstGeom prst="rect">
            <a:avLst/>
          </a:prstGeom>
        </p:spPr>
        <p:txBody>
          <a:bodyPr/>
          <a:lstStyle/>
          <a:p>
            <a:pPr>
              <a:lnSpc>
                <a:spcPct val="80000"/>
              </a:lnSpc>
              <a:spcBef>
                <a:spcPts val="800"/>
              </a:spcBef>
              <a:defRPr sz="2600"/>
            </a:pPr>
            <a:r>
              <a:t>Anthocyanidins</a:t>
            </a:r>
          </a:p>
          <a:p>
            <a:pPr>
              <a:lnSpc>
                <a:spcPct val="80000"/>
              </a:lnSpc>
              <a:spcBef>
                <a:spcPts val="800"/>
              </a:spcBef>
              <a:defRPr sz="2600"/>
            </a:pPr>
            <a:r>
              <a:t>Anthocyanin</a:t>
            </a:r>
          </a:p>
          <a:p>
            <a:pPr>
              <a:lnSpc>
                <a:spcPct val="80000"/>
              </a:lnSpc>
              <a:spcBef>
                <a:spcPts val="800"/>
              </a:spcBef>
              <a:defRPr sz="2600"/>
            </a:pPr>
            <a:r>
              <a:t>Apigenin</a:t>
            </a:r>
          </a:p>
          <a:p>
            <a:pPr>
              <a:lnSpc>
                <a:spcPct val="80000"/>
              </a:lnSpc>
              <a:spcBef>
                <a:spcPts val="800"/>
              </a:spcBef>
              <a:defRPr sz="2600"/>
            </a:pPr>
            <a:r>
              <a:t>Caffeic Acid</a:t>
            </a:r>
          </a:p>
          <a:p>
            <a:pPr>
              <a:lnSpc>
                <a:spcPct val="80000"/>
              </a:lnSpc>
              <a:spcBef>
                <a:spcPts val="800"/>
              </a:spcBef>
              <a:defRPr sz="2600"/>
            </a:pPr>
            <a:r>
              <a:t>Catechin</a:t>
            </a:r>
          </a:p>
          <a:p>
            <a:pPr>
              <a:lnSpc>
                <a:spcPct val="80000"/>
              </a:lnSpc>
              <a:spcBef>
                <a:spcPts val="800"/>
              </a:spcBef>
              <a:defRPr sz="2600"/>
            </a:pPr>
            <a:r>
              <a:t>Catechin Gallate</a:t>
            </a:r>
          </a:p>
          <a:p>
            <a:pPr>
              <a:lnSpc>
                <a:spcPct val="80000"/>
              </a:lnSpc>
              <a:spcBef>
                <a:spcPts val="800"/>
              </a:spcBef>
              <a:defRPr sz="2600"/>
            </a:pPr>
            <a:r>
              <a:t>Chlorogenic Acid</a:t>
            </a:r>
          </a:p>
          <a:p>
            <a:pPr>
              <a:lnSpc>
                <a:spcPct val="80000"/>
              </a:lnSpc>
              <a:spcBef>
                <a:spcPts val="800"/>
              </a:spcBef>
              <a:defRPr sz="2600"/>
            </a:pPr>
            <a:r>
              <a:t>Coumaric acid</a:t>
            </a:r>
          </a:p>
          <a:p>
            <a:pPr>
              <a:lnSpc>
                <a:spcPct val="80000"/>
              </a:lnSpc>
              <a:spcBef>
                <a:spcPts val="800"/>
              </a:spcBef>
              <a:defRPr sz="2600"/>
            </a:pPr>
            <a:r>
              <a:t>Cyanidin</a:t>
            </a:r>
          </a:p>
          <a:p>
            <a:pPr>
              <a:lnSpc>
                <a:spcPct val="80000"/>
              </a:lnSpc>
              <a:spcBef>
                <a:spcPts val="800"/>
              </a:spcBef>
              <a:defRPr sz="2600"/>
            </a:pPr>
            <a:r>
              <a:t>Delphinidin</a:t>
            </a:r>
          </a:p>
          <a:p>
            <a:pPr>
              <a:lnSpc>
                <a:spcPct val="80000"/>
              </a:lnSpc>
              <a:spcBef>
                <a:spcPts val="800"/>
              </a:spcBef>
              <a:defRPr sz="2600"/>
            </a:pPr>
            <a:r>
              <a:t>Ellagic Acid</a:t>
            </a:r>
          </a:p>
          <a:p>
            <a:pPr>
              <a:lnSpc>
                <a:spcPct val="80000"/>
              </a:lnSpc>
              <a:spcBef>
                <a:spcPts val="800"/>
              </a:spcBef>
              <a:defRPr sz="2600"/>
            </a:pPr>
            <a:r>
              <a:t>Ellagitannins</a:t>
            </a:r>
          </a:p>
          <a:p>
            <a:pPr>
              <a:lnSpc>
                <a:spcPct val="80000"/>
              </a:lnSpc>
              <a:spcBef>
                <a:spcPts val="800"/>
              </a:spcBef>
              <a:defRPr sz="2600"/>
            </a:pPr>
            <a:r>
              <a:t>Epicatechin</a:t>
            </a:r>
          </a:p>
          <a:p>
            <a:pPr>
              <a:lnSpc>
                <a:spcPct val="80000"/>
              </a:lnSpc>
              <a:spcBef>
                <a:spcPts val="800"/>
              </a:spcBef>
              <a:defRPr sz="2600"/>
            </a:pPr>
            <a:r>
              <a:t>Epicatechin Gallate</a:t>
            </a:r>
          </a:p>
          <a:p>
            <a:pPr>
              <a:lnSpc>
                <a:spcPct val="80000"/>
              </a:lnSpc>
              <a:spcBef>
                <a:spcPts val="800"/>
              </a:spcBef>
              <a:defRPr sz="2600"/>
            </a:pPr>
            <a:r>
              <a:t>Epigallocatechin</a:t>
            </a:r>
          </a:p>
          <a:p>
            <a:pPr>
              <a:lnSpc>
                <a:spcPct val="80000"/>
              </a:lnSpc>
              <a:spcBef>
                <a:spcPts val="800"/>
              </a:spcBef>
              <a:defRPr sz="2600"/>
            </a:pPr>
            <a:r>
              <a:t>Epigallocatechin Gallat</a:t>
            </a:r>
          </a:p>
        </p:txBody>
      </p:sp>
      <p:sp>
        <p:nvSpPr>
          <p:cNvPr id="284" name="Content Placeholder 2"/>
          <p:cNvSpPr txBox="1"/>
          <p:nvPr/>
        </p:nvSpPr>
        <p:spPr>
          <a:xfrm>
            <a:off x="5912656" y="3611629"/>
            <a:ext cx="3588365" cy="80996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rmAutofit/>
          </a:bodyPr>
          <a:lstStyle/>
          <a:p>
            <a:pPr>
              <a:lnSpc>
                <a:spcPct val="80000"/>
              </a:lnSpc>
              <a:spcBef>
                <a:spcPts val="800"/>
              </a:spcBef>
              <a:defRPr sz="2600">
                <a:solidFill>
                  <a:srgbClr val="FFFFFF"/>
                </a:solidFill>
                <a:latin typeface="Open Sans"/>
                <a:ea typeface="Open Sans"/>
                <a:cs typeface="Open Sans"/>
                <a:sym typeface="Open Sans"/>
              </a:defRPr>
            </a:pPr>
            <a:r>
              <a:t>Ferulic Acid</a:t>
            </a:r>
          </a:p>
          <a:p>
            <a:pPr>
              <a:lnSpc>
                <a:spcPct val="80000"/>
              </a:lnSpc>
              <a:spcBef>
                <a:spcPts val="800"/>
              </a:spcBef>
              <a:defRPr sz="2600">
                <a:solidFill>
                  <a:srgbClr val="FFFFFF"/>
                </a:solidFill>
                <a:latin typeface="Open Sans"/>
                <a:ea typeface="Open Sans"/>
                <a:cs typeface="Open Sans"/>
                <a:sym typeface="Open Sans"/>
              </a:defRPr>
            </a:pPr>
            <a:r>
              <a:t>Gallic Acid</a:t>
            </a:r>
          </a:p>
          <a:p>
            <a:pPr>
              <a:lnSpc>
                <a:spcPct val="80000"/>
              </a:lnSpc>
              <a:spcBef>
                <a:spcPts val="800"/>
              </a:spcBef>
              <a:defRPr sz="2600">
                <a:solidFill>
                  <a:srgbClr val="FFFFFF"/>
                </a:solidFill>
                <a:latin typeface="Open Sans"/>
                <a:ea typeface="Open Sans"/>
                <a:cs typeface="Open Sans"/>
                <a:sym typeface="Open Sans"/>
              </a:defRPr>
            </a:pPr>
            <a:r>
              <a:t>Kaempferol</a:t>
            </a:r>
          </a:p>
          <a:p>
            <a:pPr>
              <a:lnSpc>
                <a:spcPct val="80000"/>
              </a:lnSpc>
              <a:spcBef>
                <a:spcPts val="800"/>
              </a:spcBef>
              <a:defRPr sz="2600">
                <a:solidFill>
                  <a:srgbClr val="FFFFFF"/>
                </a:solidFill>
                <a:latin typeface="Open Sans"/>
                <a:ea typeface="Open Sans"/>
                <a:cs typeface="Open Sans"/>
                <a:sym typeface="Open Sans"/>
              </a:defRPr>
            </a:pPr>
            <a:r>
              <a:t>Malvidin</a:t>
            </a:r>
          </a:p>
          <a:p>
            <a:pPr>
              <a:lnSpc>
                <a:spcPct val="80000"/>
              </a:lnSpc>
              <a:spcBef>
                <a:spcPts val="800"/>
              </a:spcBef>
              <a:defRPr sz="2600">
                <a:solidFill>
                  <a:srgbClr val="FFFFFF"/>
                </a:solidFill>
                <a:latin typeface="Open Sans"/>
                <a:ea typeface="Open Sans"/>
                <a:cs typeface="Open Sans"/>
                <a:sym typeface="Open Sans"/>
              </a:defRPr>
            </a:pPr>
            <a:r>
              <a:t>Myricetin</a:t>
            </a:r>
          </a:p>
          <a:p>
            <a:pPr>
              <a:lnSpc>
                <a:spcPct val="80000"/>
              </a:lnSpc>
              <a:spcBef>
                <a:spcPts val="800"/>
              </a:spcBef>
              <a:defRPr sz="2600">
                <a:solidFill>
                  <a:srgbClr val="FFFFFF"/>
                </a:solidFill>
                <a:latin typeface="Open Sans"/>
                <a:ea typeface="Open Sans"/>
                <a:cs typeface="Open Sans"/>
                <a:sym typeface="Open Sans"/>
              </a:defRPr>
            </a:pPr>
            <a:r>
              <a:t>Oligomeric Proanthocyanidin</a:t>
            </a:r>
          </a:p>
          <a:p>
            <a:pPr>
              <a:lnSpc>
                <a:spcPct val="80000"/>
              </a:lnSpc>
              <a:spcBef>
                <a:spcPts val="800"/>
              </a:spcBef>
              <a:defRPr sz="2600">
                <a:solidFill>
                  <a:srgbClr val="FFFFFF"/>
                </a:solidFill>
                <a:latin typeface="Open Sans"/>
                <a:ea typeface="Open Sans"/>
                <a:cs typeface="Open Sans"/>
                <a:sym typeface="Open Sans"/>
              </a:defRPr>
            </a:pPr>
            <a:r>
              <a:t>Pelargonidin</a:t>
            </a:r>
          </a:p>
          <a:p>
            <a:pPr>
              <a:lnSpc>
                <a:spcPct val="80000"/>
              </a:lnSpc>
              <a:spcBef>
                <a:spcPts val="800"/>
              </a:spcBef>
              <a:defRPr sz="2600">
                <a:solidFill>
                  <a:srgbClr val="FFFFFF"/>
                </a:solidFill>
                <a:latin typeface="Open Sans"/>
                <a:ea typeface="Open Sans"/>
                <a:cs typeface="Open Sans"/>
                <a:sym typeface="Open Sans"/>
              </a:defRPr>
            </a:pPr>
            <a:r>
              <a:t>Peonidin</a:t>
            </a:r>
          </a:p>
          <a:p>
            <a:pPr>
              <a:lnSpc>
                <a:spcPct val="80000"/>
              </a:lnSpc>
              <a:spcBef>
                <a:spcPts val="800"/>
              </a:spcBef>
              <a:defRPr sz="2600">
                <a:solidFill>
                  <a:srgbClr val="FFFFFF"/>
                </a:solidFill>
                <a:latin typeface="Open Sans"/>
                <a:ea typeface="Open Sans"/>
                <a:cs typeface="Open Sans"/>
                <a:sym typeface="Open Sans"/>
              </a:defRPr>
            </a:pPr>
            <a:r>
              <a:t>Piceatannol</a:t>
            </a:r>
          </a:p>
          <a:p>
            <a:pPr>
              <a:lnSpc>
                <a:spcPct val="80000"/>
              </a:lnSpc>
              <a:spcBef>
                <a:spcPts val="800"/>
              </a:spcBef>
              <a:defRPr sz="2600">
                <a:solidFill>
                  <a:srgbClr val="FFFFFF"/>
                </a:solidFill>
                <a:latin typeface="Open Sans"/>
                <a:ea typeface="Open Sans"/>
                <a:cs typeface="Open Sans"/>
                <a:sym typeface="Open Sans"/>
              </a:defRPr>
            </a:pPr>
            <a:r>
              <a:t>Polymeric Proanthocyanidin</a:t>
            </a:r>
          </a:p>
          <a:p>
            <a:pPr>
              <a:lnSpc>
                <a:spcPct val="80000"/>
              </a:lnSpc>
              <a:spcBef>
                <a:spcPts val="800"/>
              </a:spcBef>
              <a:defRPr sz="2600">
                <a:solidFill>
                  <a:srgbClr val="FFFFFF"/>
                </a:solidFill>
                <a:latin typeface="Open Sans"/>
                <a:ea typeface="Open Sans"/>
                <a:cs typeface="Open Sans"/>
                <a:sym typeface="Open Sans"/>
              </a:defRPr>
            </a:pPr>
            <a:r>
              <a:t>Proanthocyanidin</a:t>
            </a:r>
          </a:p>
          <a:p>
            <a:pPr>
              <a:lnSpc>
                <a:spcPct val="80000"/>
              </a:lnSpc>
              <a:spcBef>
                <a:spcPts val="800"/>
              </a:spcBef>
              <a:defRPr sz="2600">
                <a:solidFill>
                  <a:srgbClr val="FFFFFF"/>
                </a:solidFill>
                <a:latin typeface="Open Sans"/>
                <a:ea typeface="Open Sans"/>
                <a:cs typeface="Open Sans"/>
                <a:sym typeface="Open Sans"/>
              </a:defRPr>
            </a:pPr>
            <a:r>
              <a:t>Protocatechuic Acid</a:t>
            </a:r>
          </a:p>
          <a:p>
            <a:pPr>
              <a:lnSpc>
                <a:spcPct val="80000"/>
              </a:lnSpc>
              <a:spcBef>
                <a:spcPts val="800"/>
              </a:spcBef>
              <a:defRPr sz="2600">
                <a:solidFill>
                  <a:srgbClr val="FFFFFF"/>
                </a:solidFill>
                <a:latin typeface="Open Sans"/>
                <a:ea typeface="Open Sans"/>
                <a:cs typeface="Open Sans"/>
                <a:sym typeface="Open Sans"/>
              </a:defRPr>
            </a:pPr>
            <a:r>
              <a:t>Quercitin</a:t>
            </a:r>
          </a:p>
          <a:p>
            <a:pPr>
              <a:lnSpc>
                <a:spcPct val="80000"/>
              </a:lnSpc>
              <a:spcBef>
                <a:spcPts val="800"/>
              </a:spcBef>
              <a:defRPr sz="2600">
                <a:solidFill>
                  <a:srgbClr val="FFFFFF"/>
                </a:solidFill>
                <a:latin typeface="Open Sans"/>
                <a:ea typeface="Open Sans"/>
                <a:cs typeface="Open Sans"/>
                <a:sym typeface="Open Sans"/>
              </a:defRPr>
            </a:pPr>
            <a:r>
              <a:t>Resveratrol</a:t>
            </a:r>
          </a:p>
          <a:p>
            <a:pPr>
              <a:lnSpc>
                <a:spcPct val="80000"/>
              </a:lnSpc>
              <a:spcBef>
                <a:spcPts val="800"/>
              </a:spcBef>
              <a:defRPr sz="2600">
                <a:solidFill>
                  <a:srgbClr val="FFFFFF"/>
                </a:solidFill>
                <a:latin typeface="Open Sans"/>
                <a:ea typeface="Open Sans"/>
                <a:cs typeface="Open Sans"/>
                <a:sym typeface="Open Sans"/>
              </a:defRPr>
            </a:pPr>
            <a:r>
              <a:t>Vanillic Acid</a:t>
            </a:r>
          </a:p>
        </p:txBody>
      </p:sp>
      <p:grpSp>
        <p:nvGrpSpPr>
          <p:cNvPr id="287" name="Brain Function"/>
          <p:cNvGrpSpPr/>
          <p:nvPr/>
        </p:nvGrpSpPr>
        <p:grpSpPr>
          <a:xfrm>
            <a:off x="18545133" y="2556567"/>
            <a:ext cx="2110125" cy="2110124"/>
            <a:chOff x="0" y="0"/>
            <a:chExt cx="2110123" cy="2110123"/>
          </a:xfrm>
        </p:grpSpPr>
        <p:sp>
          <p:nvSpPr>
            <p:cNvPr id="285" name="Circle"/>
            <p:cNvSpPr/>
            <p:nvPr/>
          </p:nvSpPr>
          <p:spPr>
            <a:xfrm>
              <a:off x="0" y="0"/>
              <a:ext cx="2110124" cy="2110124"/>
            </a:xfrm>
            <a:prstGeom prst="ellipse">
              <a:avLst/>
            </a:prstGeom>
            <a:solidFill>
              <a:srgbClr val="75164E"/>
            </a:solidFill>
            <a:ln w="12700" cap="flat">
              <a:noFill/>
              <a:miter lim="400000"/>
            </a:ln>
            <a:effectLst/>
            <a:scene3d>
              <a:camera prst="orthographicFront"/>
              <a:lightRig rig="threePt" dir="t"/>
            </a:scene3d>
            <a:sp3d>
              <a:bevelT/>
            </a:sp3d>
          </p:spPr>
          <p:txBody>
            <a:bodyPr wrap="square" lIns="91437" tIns="91437" rIns="91437" bIns="91437" numCol="1" anchor="ctr">
              <a:noAutofit/>
            </a:bodyPr>
            <a:lstStyle/>
            <a:p>
              <a:pPr algn="ctr">
                <a:defRPr sz="3000" b="1">
                  <a:solidFill>
                    <a:srgbClr val="FFFFFF"/>
                  </a:solidFill>
                  <a:latin typeface="Arial Narrow"/>
                  <a:ea typeface="Arial Narrow"/>
                  <a:cs typeface="Arial Narrow"/>
                  <a:sym typeface="Arial Narrow"/>
                </a:defRPr>
              </a:pPr>
              <a:endParaRPr/>
            </a:p>
          </p:txBody>
        </p:sp>
        <p:sp>
          <p:nvSpPr>
            <p:cNvPr id="286" name="Brain Function"/>
            <p:cNvSpPr txBox="1"/>
            <p:nvPr/>
          </p:nvSpPr>
          <p:spPr>
            <a:xfrm>
              <a:off x="309019" y="572460"/>
              <a:ext cx="1492085" cy="965201"/>
            </a:xfrm>
            <a:prstGeom prst="rect">
              <a:avLst/>
            </a:prstGeom>
            <a:noFill/>
            <a:ln w="12700" cap="flat">
              <a:noFill/>
              <a:miter lim="400000"/>
            </a:ln>
            <a:effectLst/>
            <a:scene3d>
              <a:camera prst="orthographicFront"/>
              <a:lightRig rig="threePt" dir="t"/>
            </a:scene3d>
            <a:sp3d>
              <a:bevelT/>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a:defRPr sz="3000" b="1">
                  <a:solidFill>
                    <a:srgbClr val="FFFFFF"/>
                  </a:solidFill>
                  <a:latin typeface="Arial Narrow"/>
                  <a:ea typeface="Arial Narrow"/>
                  <a:cs typeface="Arial Narrow"/>
                  <a:sym typeface="Arial Narrow"/>
                </a:defRPr>
              </a:lvl1pPr>
            </a:lstStyle>
            <a:p>
              <a:r>
                <a:t>Brain Function</a:t>
              </a:r>
            </a:p>
          </p:txBody>
        </p:sp>
      </p:grpSp>
      <p:grpSp>
        <p:nvGrpSpPr>
          <p:cNvPr id="290" name="Skin Elasticity"/>
          <p:cNvGrpSpPr/>
          <p:nvPr/>
        </p:nvGrpSpPr>
        <p:grpSpPr>
          <a:xfrm>
            <a:off x="16617360" y="178515"/>
            <a:ext cx="2273660" cy="2273659"/>
            <a:chOff x="-1" y="-1"/>
            <a:chExt cx="2273658" cy="2273658"/>
          </a:xfrm>
        </p:grpSpPr>
        <p:sp>
          <p:nvSpPr>
            <p:cNvPr id="288" name="Circle"/>
            <p:cNvSpPr/>
            <p:nvPr/>
          </p:nvSpPr>
          <p:spPr>
            <a:xfrm>
              <a:off x="-1" y="-1"/>
              <a:ext cx="2273658" cy="2273658"/>
            </a:xfrm>
            <a:prstGeom prst="ellipse">
              <a:avLst/>
            </a:prstGeom>
            <a:solidFill>
              <a:srgbClr val="631C4B"/>
            </a:solidFill>
            <a:ln w="12700" cap="flat">
              <a:noFill/>
              <a:miter lim="400000"/>
            </a:ln>
            <a:effectLst/>
            <a:scene3d>
              <a:camera prst="orthographicFront"/>
              <a:lightRig rig="threePt" dir="t"/>
            </a:scene3d>
            <a:sp3d>
              <a:bevelT/>
            </a:sp3d>
          </p:spPr>
          <p:txBody>
            <a:bodyPr wrap="square" lIns="91437" tIns="91437" rIns="91437" bIns="91437" numCol="1" anchor="ctr">
              <a:noAutofit/>
            </a:bodyPr>
            <a:lstStyle/>
            <a:p>
              <a:pPr algn="ctr">
                <a:defRPr sz="3000" b="1">
                  <a:solidFill>
                    <a:srgbClr val="FFFFFF"/>
                  </a:solidFill>
                  <a:latin typeface="Arial Narrow"/>
                  <a:ea typeface="Arial Narrow"/>
                  <a:cs typeface="Arial Narrow"/>
                  <a:sym typeface="Arial Narrow"/>
                </a:defRPr>
              </a:pPr>
              <a:endParaRPr/>
            </a:p>
          </p:txBody>
        </p:sp>
        <p:sp>
          <p:nvSpPr>
            <p:cNvPr id="289" name="Skin Elasticity"/>
            <p:cNvSpPr txBox="1"/>
            <p:nvPr/>
          </p:nvSpPr>
          <p:spPr>
            <a:xfrm>
              <a:off x="332968" y="654227"/>
              <a:ext cx="1607719" cy="965201"/>
            </a:xfrm>
            <a:prstGeom prst="rect">
              <a:avLst/>
            </a:prstGeom>
            <a:noFill/>
            <a:ln w="12700" cap="flat">
              <a:noFill/>
              <a:miter lim="400000"/>
            </a:ln>
            <a:effectLst/>
            <a:scene3d>
              <a:camera prst="orthographicFront"/>
              <a:lightRig rig="threePt" dir="t"/>
            </a:scene3d>
            <a:sp3d>
              <a:bevelT/>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a:defRPr sz="3000" b="1">
                  <a:solidFill>
                    <a:srgbClr val="FFFFFF"/>
                  </a:solidFill>
                  <a:latin typeface="Arial Narrow"/>
                  <a:ea typeface="Arial Narrow"/>
                  <a:cs typeface="Arial Narrow"/>
                  <a:sym typeface="Arial Narrow"/>
                </a:defRPr>
              </a:lvl1pPr>
            </a:lstStyle>
            <a:p>
              <a:r>
                <a:rPr dirty="0"/>
                <a:t>Skin Elasticity</a:t>
              </a:r>
            </a:p>
          </p:txBody>
        </p:sp>
      </p:grpSp>
      <p:grpSp>
        <p:nvGrpSpPr>
          <p:cNvPr id="293" name="Inflammatory Response"/>
          <p:cNvGrpSpPr/>
          <p:nvPr/>
        </p:nvGrpSpPr>
        <p:grpSpPr>
          <a:xfrm>
            <a:off x="13419438" y="3985070"/>
            <a:ext cx="3005599" cy="2503311"/>
            <a:chOff x="0" y="-1"/>
            <a:chExt cx="3005598" cy="2503309"/>
          </a:xfrm>
        </p:grpSpPr>
        <p:sp>
          <p:nvSpPr>
            <p:cNvPr id="291" name="Oval"/>
            <p:cNvSpPr/>
            <p:nvPr/>
          </p:nvSpPr>
          <p:spPr>
            <a:xfrm>
              <a:off x="-1" y="-2"/>
              <a:ext cx="3005600" cy="2503311"/>
            </a:xfrm>
            <a:prstGeom prst="ellipse">
              <a:avLst/>
            </a:prstGeom>
            <a:solidFill>
              <a:srgbClr val="1DBFD7"/>
            </a:solidFill>
            <a:ln w="12700" cap="flat">
              <a:noFill/>
              <a:miter lim="400000"/>
            </a:ln>
            <a:effectLst/>
            <a:scene3d>
              <a:camera prst="orthographicFront"/>
              <a:lightRig rig="threePt" dir="t"/>
            </a:scene3d>
            <a:sp3d>
              <a:bevelT/>
            </a:sp3d>
          </p:spPr>
          <p:txBody>
            <a:bodyPr wrap="square" lIns="91437" tIns="91437" rIns="91437" bIns="91437" numCol="1" anchor="ctr">
              <a:noAutofit/>
            </a:bodyPr>
            <a:lstStyle/>
            <a:p>
              <a:pPr algn="ctr">
                <a:defRPr sz="3000" b="1">
                  <a:solidFill>
                    <a:srgbClr val="FFFFFF"/>
                  </a:solidFill>
                  <a:latin typeface="Arial Narrow"/>
                  <a:ea typeface="Arial Narrow"/>
                  <a:cs typeface="Arial Narrow"/>
                  <a:sym typeface="Arial Narrow"/>
                </a:defRPr>
              </a:pPr>
              <a:endParaRPr/>
            </a:p>
          </p:txBody>
        </p:sp>
        <p:sp>
          <p:nvSpPr>
            <p:cNvPr id="292" name="Inflammatory Response"/>
            <p:cNvSpPr txBox="1"/>
            <p:nvPr/>
          </p:nvSpPr>
          <p:spPr>
            <a:xfrm>
              <a:off x="440158" y="769052"/>
              <a:ext cx="2125282" cy="965201"/>
            </a:xfrm>
            <a:prstGeom prst="rect">
              <a:avLst/>
            </a:prstGeom>
            <a:noFill/>
            <a:ln w="12700" cap="flat">
              <a:noFill/>
              <a:miter lim="400000"/>
            </a:ln>
            <a:effectLst/>
            <a:scene3d>
              <a:camera prst="orthographicFront"/>
              <a:lightRig rig="threePt" dir="t"/>
            </a:scene3d>
            <a:sp3d>
              <a:bevelT/>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a:defRPr sz="3000" b="1">
                  <a:solidFill>
                    <a:srgbClr val="FFFFFF"/>
                  </a:solidFill>
                  <a:latin typeface="Arial Narrow"/>
                  <a:ea typeface="Arial Narrow"/>
                  <a:cs typeface="Arial Narrow"/>
                  <a:sym typeface="Arial Narrow"/>
                </a:defRPr>
              </a:lvl1pPr>
            </a:lstStyle>
            <a:p>
              <a:r>
                <a:rPr dirty="0"/>
                <a:t>Inflammatory Response</a:t>
              </a:r>
            </a:p>
          </p:txBody>
        </p:sp>
      </p:grpSp>
      <p:grpSp>
        <p:nvGrpSpPr>
          <p:cNvPr id="296" name="Allergic Response"/>
          <p:cNvGrpSpPr/>
          <p:nvPr/>
        </p:nvGrpSpPr>
        <p:grpSpPr>
          <a:xfrm>
            <a:off x="21771670" y="1468884"/>
            <a:ext cx="2373586" cy="2373588"/>
            <a:chOff x="0" y="-1"/>
            <a:chExt cx="2373585" cy="2373586"/>
          </a:xfrm>
        </p:grpSpPr>
        <p:sp>
          <p:nvSpPr>
            <p:cNvPr id="294" name="Circle"/>
            <p:cNvSpPr/>
            <p:nvPr/>
          </p:nvSpPr>
          <p:spPr>
            <a:xfrm>
              <a:off x="-1" y="-2"/>
              <a:ext cx="2373586" cy="2373588"/>
            </a:xfrm>
            <a:prstGeom prst="ellipse">
              <a:avLst/>
            </a:prstGeom>
            <a:solidFill>
              <a:srgbClr val="75164E"/>
            </a:solidFill>
            <a:ln w="12700" cap="flat">
              <a:noFill/>
              <a:miter lim="400000"/>
            </a:ln>
            <a:effectLst/>
            <a:scene3d>
              <a:camera prst="orthographicFront"/>
              <a:lightRig rig="threePt" dir="t"/>
            </a:scene3d>
            <a:sp3d>
              <a:bevelT/>
            </a:sp3d>
          </p:spPr>
          <p:txBody>
            <a:bodyPr wrap="square" lIns="91437" tIns="91437" rIns="91437" bIns="91437" numCol="1" anchor="ctr">
              <a:noAutofit/>
            </a:bodyPr>
            <a:lstStyle/>
            <a:p>
              <a:pPr algn="ctr">
                <a:defRPr sz="3000" b="1">
                  <a:solidFill>
                    <a:srgbClr val="FFFFFF"/>
                  </a:solidFill>
                  <a:latin typeface="Arial Narrow"/>
                  <a:ea typeface="Arial Narrow"/>
                  <a:cs typeface="Arial Narrow"/>
                  <a:sym typeface="Arial Narrow"/>
                </a:defRPr>
              </a:pPr>
              <a:endParaRPr/>
            </a:p>
          </p:txBody>
        </p:sp>
        <p:sp>
          <p:nvSpPr>
            <p:cNvPr id="295" name="Allergic Response"/>
            <p:cNvSpPr txBox="1"/>
            <p:nvPr/>
          </p:nvSpPr>
          <p:spPr>
            <a:xfrm>
              <a:off x="347602" y="704191"/>
              <a:ext cx="1678378" cy="965201"/>
            </a:xfrm>
            <a:prstGeom prst="rect">
              <a:avLst/>
            </a:prstGeom>
            <a:noFill/>
            <a:ln w="12700" cap="flat">
              <a:noFill/>
              <a:miter lim="400000"/>
            </a:ln>
            <a:effectLst/>
            <a:scene3d>
              <a:camera prst="orthographicFront"/>
              <a:lightRig rig="threePt" dir="t"/>
            </a:scene3d>
            <a:sp3d>
              <a:bevelT/>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a:defRPr sz="3000" b="1">
                  <a:solidFill>
                    <a:srgbClr val="FFFFFF"/>
                  </a:solidFill>
                  <a:latin typeface="Arial Narrow"/>
                  <a:ea typeface="Arial Narrow"/>
                  <a:cs typeface="Arial Narrow"/>
                  <a:sym typeface="Arial Narrow"/>
                </a:defRPr>
              </a:lvl1pPr>
            </a:lstStyle>
            <a:p>
              <a:r>
                <a:t>Allergic Response</a:t>
              </a:r>
            </a:p>
          </p:txBody>
        </p:sp>
      </p:grpSp>
      <p:grpSp>
        <p:nvGrpSpPr>
          <p:cNvPr id="299" name="Joint Flexibility"/>
          <p:cNvGrpSpPr/>
          <p:nvPr/>
        </p:nvGrpSpPr>
        <p:grpSpPr>
          <a:xfrm>
            <a:off x="18891013" y="6977214"/>
            <a:ext cx="2273659" cy="2273659"/>
            <a:chOff x="0" y="0"/>
            <a:chExt cx="2273657" cy="2273657"/>
          </a:xfrm>
        </p:grpSpPr>
        <p:sp>
          <p:nvSpPr>
            <p:cNvPr id="297" name="Circle"/>
            <p:cNvSpPr/>
            <p:nvPr/>
          </p:nvSpPr>
          <p:spPr>
            <a:xfrm>
              <a:off x="-1" y="-1"/>
              <a:ext cx="2273658" cy="2273658"/>
            </a:xfrm>
            <a:prstGeom prst="ellipse">
              <a:avLst/>
            </a:prstGeom>
            <a:solidFill>
              <a:srgbClr val="631C4B"/>
            </a:solidFill>
            <a:ln w="12700" cap="flat">
              <a:noFill/>
              <a:miter lim="400000"/>
            </a:ln>
            <a:effectLst/>
            <a:scene3d>
              <a:camera prst="orthographicFront"/>
              <a:lightRig rig="threePt" dir="t"/>
            </a:scene3d>
            <a:sp3d>
              <a:bevelT/>
            </a:sp3d>
          </p:spPr>
          <p:txBody>
            <a:bodyPr wrap="square" lIns="91437" tIns="91437" rIns="91437" bIns="91437" numCol="1" anchor="ctr">
              <a:noAutofit/>
            </a:bodyPr>
            <a:lstStyle/>
            <a:p>
              <a:pPr algn="ctr">
                <a:defRPr sz="3000" b="1">
                  <a:solidFill>
                    <a:srgbClr val="FFFFFF"/>
                  </a:solidFill>
                  <a:latin typeface="Arial Narrow"/>
                  <a:ea typeface="Arial Narrow"/>
                  <a:cs typeface="Arial Narrow"/>
                  <a:sym typeface="Arial Narrow"/>
                </a:defRPr>
              </a:pPr>
              <a:endParaRPr/>
            </a:p>
          </p:txBody>
        </p:sp>
        <p:sp>
          <p:nvSpPr>
            <p:cNvPr id="298" name="Joint Flexibility"/>
            <p:cNvSpPr txBox="1"/>
            <p:nvPr/>
          </p:nvSpPr>
          <p:spPr>
            <a:xfrm>
              <a:off x="332968" y="654226"/>
              <a:ext cx="1607719" cy="965201"/>
            </a:xfrm>
            <a:prstGeom prst="rect">
              <a:avLst/>
            </a:prstGeom>
            <a:noFill/>
            <a:ln w="12700" cap="flat">
              <a:noFill/>
              <a:miter lim="400000"/>
            </a:ln>
            <a:effectLst/>
            <a:scene3d>
              <a:camera prst="orthographicFront"/>
              <a:lightRig rig="threePt" dir="t"/>
            </a:scene3d>
            <a:sp3d>
              <a:bevelT/>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a:defRPr sz="3000" b="1">
                  <a:solidFill>
                    <a:srgbClr val="FFFFFF"/>
                  </a:solidFill>
                  <a:latin typeface="Arial Narrow"/>
                  <a:ea typeface="Arial Narrow"/>
                  <a:cs typeface="Arial Narrow"/>
                  <a:sym typeface="Arial Narrow"/>
                </a:defRPr>
              </a:lvl1pPr>
            </a:lstStyle>
            <a:p>
              <a:r>
                <a:t>Joint Flexibility</a:t>
              </a:r>
            </a:p>
          </p:txBody>
        </p:sp>
      </p:grpSp>
      <p:grpSp>
        <p:nvGrpSpPr>
          <p:cNvPr id="302" name="Immune Response"/>
          <p:cNvGrpSpPr/>
          <p:nvPr/>
        </p:nvGrpSpPr>
        <p:grpSpPr>
          <a:xfrm>
            <a:off x="20126503" y="9093617"/>
            <a:ext cx="2365843" cy="2365843"/>
            <a:chOff x="0" y="0"/>
            <a:chExt cx="2365842" cy="2365842"/>
          </a:xfrm>
        </p:grpSpPr>
        <p:sp>
          <p:nvSpPr>
            <p:cNvPr id="300" name="Circle"/>
            <p:cNvSpPr/>
            <p:nvPr/>
          </p:nvSpPr>
          <p:spPr>
            <a:xfrm>
              <a:off x="0" y="0"/>
              <a:ext cx="2365843" cy="2365843"/>
            </a:xfrm>
            <a:prstGeom prst="ellipse">
              <a:avLst/>
            </a:prstGeom>
            <a:solidFill>
              <a:srgbClr val="1DBFD7"/>
            </a:solidFill>
            <a:ln w="12700" cap="flat">
              <a:noFill/>
              <a:miter lim="400000"/>
            </a:ln>
            <a:effectLst/>
            <a:scene3d>
              <a:camera prst="orthographicFront"/>
              <a:lightRig rig="threePt" dir="t"/>
            </a:scene3d>
            <a:sp3d>
              <a:bevelT/>
            </a:sp3d>
          </p:spPr>
          <p:txBody>
            <a:bodyPr wrap="square" lIns="91437" tIns="91437" rIns="91437" bIns="91437" numCol="1" anchor="ctr">
              <a:noAutofit/>
            </a:bodyPr>
            <a:lstStyle/>
            <a:p>
              <a:pPr algn="ctr">
                <a:defRPr sz="3000" b="1">
                  <a:solidFill>
                    <a:srgbClr val="FFFFFF"/>
                  </a:solidFill>
                  <a:latin typeface="Arial Narrow"/>
                  <a:ea typeface="Arial Narrow"/>
                  <a:cs typeface="Arial Narrow"/>
                  <a:sym typeface="Arial Narrow"/>
                </a:defRPr>
              </a:pPr>
              <a:endParaRPr/>
            </a:p>
          </p:txBody>
        </p:sp>
        <p:sp>
          <p:nvSpPr>
            <p:cNvPr id="301" name="Immune Response"/>
            <p:cNvSpPr txBox="1"/>
            <p:nvPr/>
          </p:nvSpPr>
          <p:spPr>
            <a:xfrm>
              <a:off x="346469" y="700319"/>
              <a:ext cx="1672903" cy="965201"/>
            </a:xfrm>
            <a:prstGeom prst="rect">
              <a:avLst/>
            </a:prstGeom>
            <a:noFill/>
            <a:ln w="12700" cap="flat">
              <a:noFill/>
              <a:miter lim="400000"/>
            </a:ln>
            <a:effectLst/>
            <a:scene3d>
              <a:camera prst="orthographicFront"/>
              <a:lightRig rig="threePt" dir="t"/>
            </a:scene3d>
            <a:sp3d>
              <a:bevelT/>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a:defRPr sz="3000" b="1">
                  <a:solidFill>
                    <a:srgbClr val="FFFFFF"/>
                  </a:solidFill>
                  <a:latin typeface="Arial Narrow"/>
                  <a:ea typeface="Arial Narrow"/>
                  <a:cs typeface="Arial Narrow"/>
                  <a:sym typeface="Arial Narrow"/>
                </a:defRPr>
              </a:lvl1pPr>
            </a:lstStyle>
            <a:p>
              <a:r>
                <a:t>Immune Response</a:t>
              </a:r>
            </a:p>
          </p:txBody>
        </p:sp>
      </p:grpSp>
      <p:grpSp>
        <p:nvGrpSpPr>
          <p:cNvPr id="305" name="Restful Sleep"/>
          <p:cNvGrpSpPr/>
          <p:nvPr/>
        </p:nvGrpSpPr>
        <p:grpSpPr>
          <a:xfrm>
            <a:off x="21871597" y="6977214"/>
            <a:ext cx="2273659" cy="2273659"/>
            <a:chOff x="0" y="0"/>
            <a:chExt cx="2273657" cy="2273657"/>
          </a:xfrm>
        </p:grpSpPr>
        <p:sp>
          <p:nvSpPr>
            <p:cNvPr id="303" name="Circle"/>
            <p:cNvSpPr/>
            <p:nvPr/>
          </p:nvSpPr>
          <p:spPr>
            <a:xfrm>
              <a:off x="-1" y="-1"/>
              <a:ext cx="2273658" cy="2273658"/>
            </a:xfrm>
            <a:prstGeom prst="ellipse">
              <a:avLst/>
            </a:prstGeom>
            <a:solidFill>
              <a:srgbClr val="631C4B"/>
            </a:solidFill>
            <a:ln w="12700" cap="flat">
              <a:noFill/>
              <a:miter lim="400000"/>
            </a:ln>
            <a:effectLst/>
            <a:scene3d>
              <a:camera prst="orthographicFront"/>
              <a:lightRig rig="threePt" dir="t"/>
            </a:scene3d>
            <a:sp3d>
              <a:bevelT/>
            </a:sp3d>
          </p:spPr>
          <p:txBody>
            <a:bodyPr wrap="square" lIns="91437" tIns="91437" rIns="91437" bIns="91437" numCol="1" anchor="ctr">
              <a:noAutofit/>
            </a:bodyPr>
            <a:lstStyle/>
            <a:p>
              <a:pPr algn="ctr">
                <a:defRPr sz="3000" b="1">
                  <a:solidFill>
                    <a:srgbClr val="FFFFFF"/>
                  </a:solidFill>
                  <a:latin typeface="Arial Narrow"/>
                  <a:ea typeface="Arial Narrow"/>
                  <a:cs typeface="Arial Narrow"/>
                  <a:sym typeface="Arial Narrow"/>
                </a:defRPr>
              </a:pPr>
              <a:endParaRPr/>
            </a:p>
          </p:txBody>
        </p:sp>
        <p:sp>
          <p:nvSpPr>
            <p:cNvPr id="304" name="Restful Sleep"/>
            <p:cNvSpPr txBox="1"/>
            <p:nvPr/>
          </p:nvSpPr>
          <p:spPr>
            <a:xfrm>
              <a:off x="332968" y="654226"/>
              <a:ext cx="1607719" cy="965201"/>
            </a:xfrm>
            <a:prstGeom prst="rect">
              <a:avLst/>
            </a:prstGeom>
            <a:noFill/>
            <a:ln w="12700" cap="flat">
              <a:noFill/>
              <a:miter lim="400000"/>
            </a:ln>
            <a:effectLst/>
            <a:scene3d>
              <a:camera prst="orthographicFront"/>
              <a:lightRig rig="threePt" dir="t"/>
            </a:scene3d>
            <a:sp3d>
              <a:bevelT/>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a:defRPr sz="3000" b="1">
                  <a:solidFill>
                    <a:srgbClr val="FFFFFF"/>
                  </a:solidFill>
                  <a:latin typeface="Arial Narrow"/>
                  <a:ea typeface="Arial Narrow"/>
                  <a:cs typeface="Arial Narrow"/>
                  <a:sym typeface="Arial Narrow"/>
                </a:defRPr>
              </a:lvl1pPr>
            </a:lstStyle>
            <a:p>
              <a:r>
                <a:t>Restful Sleep</a:t>
              </a:r>
            </a:p>
          </p:txBody>
        </p:sp>
      </p:grpSp>
      <p:grpSp>
        <p:nvGrpSpPr>
          <p:cNvPr id="308" name="Sexual Response"/>
          <p:cNvGrpSpPr/>
          <p:nvPr/>
        </p:nvGrpSpPr>
        <p:grpSpPr>
          <a:xfrm>
            <a:off x="15033498" y="6886832"/>
            <a:ext cx="2273659" cy="2273658"/>
            <a:chOff x="0" y="0"/>
            <a:chExt cx="2273657" cy="2273657"/>
          </a:xfrm>
        </p:grpSpPr>
        <p:sp>
          <p:nvSpPr>
            <p:cNvPr id="306" name="Circle"/>
            <p:cNvSpPr/>
            <p:nvPr/>
          </p:nvSpPr>
          <p:spPr>
            <a:xfrm>
              <a:off x="-1" y="-1"/>
              <a:ext cx="2273658" cy="2273658"/>
            </a:xfrm>
            <a:prstGeom prst="ellipse">
              <a:avLst/>
            </a:prstGeom>
            <a:solidFill>
              <a:srgbClr val="75164E">
                <a:alpha val="80072"/>
              </a:srgbClr>
            </a:solidFill>
            <a:ln w="12700" cap="flat">
              <a:noFill/>
              <a:miter lim="400000"/>
            </a:ln>
            <a:effectLst/>
            <a:scene3d>
              <a:camera prst="orthographicFront"/>
              <a:lightRig rig="threePt" dir="t"/>
            </a:scene3d>
            <a:sp3d>
              <a:bevelT/>
            </a:sp3d>
          </p:spPr>
          <p:txBody>
            <a:bodyPr wrap="square" lIns="91437" tIns="91437" rIns="91437" bIns="91437" numCol="1" anchor="ctr">
              <a:noAutofit/>
            </a:bodyPr>
            <a:lstStyle/>
            <a:p>
              <a:pPr algn="ctr">
                <a:defRPr sz="3000" b="1">
                  <a:solidFill>
                    <a:srgbClr val="FFFFFF"/>
                  </a:solidFill>
                  <a:latin typeface="Arial Narrow"/>
                  <a:ea typeface="Arial Narrow"/>
                  <a:cs typeface="Arial Narrow"/>
                  <a:sym typeface="Arial Narrow"/>
                </a:defRPr>
              </a:pPr>
              <a:endParaRPr/>
            </a:p>
          </p:txBody>
        </p:sp>
        <p:sp>
          <p:nvSpPr>
            <p:cNvPr id="307" name="Sexual Response"/>
            <p:cNvSpPr txBox="1"/>
            <p:nvPr/>
          </p:nvSpPr>
          <p:spPr>
            <a:xfrm>
              <a:off x="332968" y="654227"/>
              <a:ext cx="1607718" cy="965201"/>
            </a:xfrm>
            <a:prstGeom prst="rect">
              <a:avLst/>
            </a:prstGeom>
            <a:noFill/>
            <a:ln w="12700" cap="flat">
              <a:noFill/>
              <a:miter lim="400000"/>
            </a:ln>
            <a:effectLst/>
            <a:scene3d>
              <a:camera prst="orthographicFront"/>
              <a:lightRig rig="threePt" dir="t"/>
            </a:scene3d>
            <a:sp3d>
              <a:bevelT/>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a:defRPr sz="3000" b="1">
                  <a:solidFill>
                    <a:srgbClr val="FFFFFF"/>
                  </a:solidFill>
                  <a:latin typeface="Arial Narrow"/>
                  <a:ea typeface="Arial Narrow"/>
                  <a:cs typeface="Arial Narrow"/>
                  <a:sym typeface="Arial Narrow"/>
                </a:defRPr>
              </a:lvl1pPr>
            </a:lstStyle>
            <a:p>
              <a:r>
                <a:t>Sexual Response</a:t>
              </a:r>
            </a:p>
          </p:txBody>
        </p:sp>
      </p:grpSp>
      <p:grpSp>
        <p:nvGrpSpPr>
          <p:cNvPr id="311" name="Gut Probiotics"/>
          <p:cNvGrpSpPr/>
          <p:nvPr/>
        </p:nvGrpSpPr>
        <p:grpSpPr>
          <a:xfrm>
            <a:off x="19398089" y="178516"/>
            <a:ext cx="2373587" cy="2273658"/>
            <a:chOff x="0" y="0"/>
            <a:chExt cx="2373585" cy="2273657"/>
          </a:xfrm>
        </p:grpSpPr>
        <p:sp>
          <p:nvSpPr>
            <p:cNvPr id="309" name="Oval"/>
            <p:cNvSpPr/>
            <p:nvPr/>
          </p:nvSpPr>
          <p:spPr>
            <a:xfrm>
              <a:off x="-1" y="-1"/>
              <a:ext cx="2373586" cy="2273658"/>
            </a:xfrm>
            <a:prstGeom prst="ellipse">
              <a:avLst/>
            </a:prstGeom>
            <a:solidFill>
              <a:srgbClr val="1DBFD7"/>
            </a:solidFill>
            <a:ln w="12700" cap="flat">
              <a:noFill/>
              <a:miter lim="400000"/>
            </a:ln>
            <a:effectLst/>
            <a:scene3d>
              <a:camera prst="orthographicFront"/>
              <a:lightRig rig="threePt" dir="t"/>
            </a:scene3d>
            <a:sp3d>
              <a:bevelT/>
            </a:sp3d>
          </p:spPr>
          <p:txBody>
            <a:bodyPr wrap="square" lIns="91437" tIns="91437" rIns="91437" bIns="91437" numCol="1" anchor="ctr">
              <a:noAutofit/>
            </a:bodyPr>
            <a:lstStyle/>
            <a:p>
              <a:pPr algn="ctr">
                <a:defRPr sz="3000" b="1">
                  <a:solidFill>
                    <a:srgbClr val="FFFFFF"/>
                  </a:solidFill>
                  <a:latin typeface="Arial Narrow"/>
                  <a:ea typeface="Arial Narrow"/>
                  <a:cs typeface="Arial Narrow"/>
                  <a:sym typeface="Arial Narrow"/>
                </a:defRPr>
              </a:pPr>
              <a:endParaRPr/>
            </a:p>
          </p:txBody>
        </p:sp>
        <p:sp>
          <p:nvSpPr>
            <p:cNvPr id="310" name="Gut Probiotics"/>
            <p:cNvSpPr txBox="1"/>
            <p:nvPr/>
          </p:nvSpPr>
          <p:spPr>
            <a:xfrm>
              <a:off x="347602" y="654227"/>
              <a:ext cx="1678378" cy="965201"/>
            </a:xfrm>
            <a:prstGeom prst="rect">
              <a:avLst/>
            </a:prstGeom>
            <a:noFill/>
            <a:ln w="12700" cap="flat">
              <a:noFill/>
              <a:miter lim="400000"/>
            </a:ln>
            <a:effectLst/>
            <a:scene3d>
              <a:camera prst="orthographicFront"/>
              <a:lightRig rig="threePt" dir="t"/>
            </a:scene3d>
            <a:sp3d>
              <a:bevelT/>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a:defRPr sz="3000" b="1">
                  <a:solidFill>
                    <a:srgbClr val="FFFFFF"/>
                  </a:solidFill>
                  <a:latin typeface="Arial Narrow"/>
                  <a:ea typeface="Arial Narrow"/>
                  <a:cs typeface="Arial Narrow"/>
                  <a:sym typeface="Arial Narrow"/>
                </a:defRPr>
              </a:lvl1pPr>
            </a:lstStyle>
            <a:p>
              <a:r>
                <a:t>Gut Probiotics</a:t>
              </a:r>
            </a:p>
          </p:txBody>
        </p:sp>
      </p:grpSp>
      <p:grpSp>
        <p:nvGrpSpPr>
          <p:cNvPr id="314" name="Weight Loss"/>
          <p:cNvGrpSpPr/>
          <p:nvPr/>
        </p:nvGrpSpPr>
        <p:grpSpPr>
          <a:xfrm>
            <a:off x="12563536" y="7481447"/>
            <a:ext cx="1959153" cy="1959154"/>
            <a:chOff x="0" y="0"/>
            <a:chExt cx="1959152" cy="1959152"/>
          </a:xfrm>
        </p:grpSpPr>
        <p:sp>
          <p:nvSpPr>
            <p:cNvPr id="312" name="Circle"/>
            <p:cNvSpPr/>
            <p:nvPr/>
          </p:nvSpPr>
          <p:spPr>
            <a:xfrm>
              <a:off x="-1" y="-1"/>
              <a:ext cx="1959154" cy="1959154"/>
            </a:xfrm>
            <a:prstGeom prst="ellipse">
              <a:avLst/>
            </a:prstGeom>
            <a:solidFill>
              <a:srgbClr val="75164E">
                <a:alpha val="80072"/>
              </a:srgbClr>
            </a:solidFill>
            <a:ln w="12700" cap="flat">
              <a:noFill/>
              <a:miter lim="400000"/>
            </a:ln>
            <a:effectLst/>
            <a:scene3d>
              <a:camera prst="orthographicFront"/>
              <a:lightRig rig="threePt" dir="t"/>
            </a:scene3d>
            <a:sp3d>
              <a:bevelT/>
            </a:sp3d>
          </p:spPr>
          <p:txBody>
            <a:bodyPr wrap="square" lIns="91437" tIns="91437" rIns="91437" bIns="91437" numCol="1" anchor="ctr">
              <a:noAutofit/>
            </a:bodyPr>
            <a:lstStyle/>
            <a:p>
              <a:pPr algn="ctr">
                <a:defRPr sz="3000" b="1">
                  <a:solidFill>
                    <a:srgbClr val="FFFFFF"/>
                  </a:solidFill>
                  <a:latin typeface="Arial Narrow"/>
                  <a:ea typeface="Arial Narrow"/>
                  <a:cs typeface="Arial Narrow"/>
                  <a:sym typeface="Arial Narrow"/>
                </a:defRPr>
              </a:pPr>
              <a:endParaRPr/>
            </a:p>
          </p:txBody>
        </p:sp>
        <p:sp>
          <p:nvSpPr>
            <p:cNvPr id="313" name="Weight Loss"/>
            <p:cNvSpPr txBox="1"/>
            <p:nvPr/>
          </p:nvSpPr>
          <p:spPr>
            <a:xfrm>
              <a:off x="286910" y="496974"/>
              <a:ext cx="1385332" cy="965201"/>
            </a:xfrm>
            <a:prstGeom prst="rect">
              <a:avLst/>
            </a:prstGeom>
            <a:noFill/>
            <a:ln w="12700" cap="flat">
              <a:noFill/>
              <a:miter lim="400000"/>
            </a:ln>
            <a:effectLst/>
            <a:scene3d>
              <a:camera prst="orthographicFront"/>
              <a:lightRig rig="threePt" dir="t"/>
            </a:scene3d>
            <a:sp3d>
              <a:bevelT/>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a:defRPr sz="3000" b="1">
                  <a:solidFill>
                    <a:srgbClr val="FFFFFF"/>
                  </a:solidFill>
                  <a:latin typeface="Arial Narrow"/>
                  <a:ea typeface="Arial Narrow"/>
                  <a:cs typeface="Arial Narrow"/>
                  <a:sym typeface="Arial Narrow"/>
                </a:defRPr>
              </a:lvl1pPr>
            </a:lstStyle>
            <a:p>
              <a:r>
                <a:t>Weight Loss</a:t>
              </a:r>
            </a:p>
          </p:txBody>
        </p:sp>
      </p:grpSp>
      <p:grpSp>
        <p:nvGrpSpPr>
          <p:cNvPr id="317" name="Blood Chemistry"/>
          <p:cNvGrpSpPr/>
          <p:nvPr/>
        </p:nvGrpSpPr>
        <p:grpSpPr>
          <a:xfrm>
            <a:off x="17010351" y="4666688"/>
            <a:ext cx="2373587" cy="2373586"/>
            <a:chOff x="0" y="0"/>
            <a:chExt cx="2373585" cy="2373585"/>
          </a:xfrm>
        </p:grpSpPr>
        <p:sp>
          <p:nvSpPr>
            <p:cNvPr id="315" name="Circle"/>
            <p:cNvSpPr/>
            <p:nvPr/>
          </p:nvSpPr>
          <p:spPr>
            <a:xfrm>
              <a:off x="-1" y="-1"/>
              <a:ext cx="2373586" cy="2373586"/>
            </a:xfrm>
            <a:prstGeom prst="ellipse">
              <a:avLst/>
            </a:prstGeom>
            <a:solidFill>
              <a:srgbClr val="1DBFD7"/>
            </a:solidFill>
            <a:ln w="12700" cap="flat">
              <a:noFill/>
              <a:miter lim="400000"/>
            </a:ln>
            <a:effectLst/>
            <a:scene3d>
              <a:camera prst="orthographicFront"/>
              <a:lightRig rig="threePt" dir="t"/>
            </a:scene3d>
            <a:sp3d>
              <a:bevelT/>
            </a:sp3d>
          </p:spPr>
          <p:txBody>
            <a:bodyPr wrap="square" lIns="91437" tIns="91437" rIns="91437" bIns="91437" numCol="1" anchor="ctr">
              <a:noAutofit/>
            </a:bodyPr>
            <a:lstStyle/>
            <a:p>
              <a:pPr algn="ctr">
                <a:defRPr sz="3000" b="1">
                  <a:solidFill>
                    <a:srgbClr val="FFFFFF"/>
                  </a:solidFill>
                  <a:latin typeface="Arial Narrow"/>
                  <a:ea typeface="Arial Narrow"/>
                  <a:cs typeface="Arial Narrow"/>
                  <a:sym typeface="Arial Narrow"/>
                </a:defRPr>
              </a:pPr>
              <a:endParaRPr/>
            </a:p>
          </p:txBody>
        </p:sp>
        <p:sp>
          <p:nvSpPr>
            <p:cNvPr id="316" name="Blood Chemistry"/>
            <p:cNvSpPr txBox="1"/>
            <p:nvPr/>
          </p:nvSpPr>
          <p:spPr>
            <a:xfrm>
              <a:off x="347602" y="704191"/>
              <a:ext cx="1678379" cy="965201"/>
            </a:xfrm>
            <a:prstGeom prst="rect">
              <a:avLst/>
            </a:prstGeom>
            <a:noFill/>
            <a:ln w="12700" cap="flat">
              <a:noFill/>
              <a:miter lim="400000"/>
            </a:ln>
            <a:effectLst/>
            <a:scene3d>
              <a:camera prst="orthographicFront"/>
              <a:lightRig rig="threePt" dir="t"/>
            </a:scene3d>
            <a:sp3d>
              <a:bevelT/>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a:defRPr sz="3000" b="1">
                  <a:solidFill>
                    <a:srgbClr val="FFFFFF"/>
                  </a:solidFill>
                  <a:latin typeface="Arial Narrow"/>
                  <a:ea typeface="Arial Narrow"/>
                  <a:cs typeface="Arial Narrow"/>
                  <a:sym typeface="Arial Narrow"/>
                </a:defRPr>
              </a:lvl1pPr>
            </a:lstStyle>
            <a:p>
              <a:r>
                <a:t>Blood Chemistry</a:t>
              </a:r>
            </a:p>
          </p:txBody>
        </p:sp>
      </p:grpSp>
      <p:grpSp>
        <p:nvGrpSpPr>
          <p:cNvPr id="320" name="Blood Flow"/>
          <p:cNvGrpSpPr/>
          <p:nvPr/>
        </p:nvGrpSpPr>
        <p:grpSpPr>
          <a:xfrm>
            <a:off x="17060314" y="9093616"/>
            <a:ext cx="2273659" cy="2273658"/>
            <a:chOff x="0" y="0"/>
            <a:chExt cx="2273657" cy="2273657"/>
          </a:xfrm>
        </p:grpSpPr>
        <p:sp>
          <p:nvSpPr>
            <p:cNvPr id="318" name="Circle"/>
            <p:cNvSpPr/>
            <p:nvPr/>
          </p:nvSpPr>
          <p:spPr>
            <a:xfrm>
              <a:off x="-1" y="-1"/>
              <a:ext cx="2273658" cy="2273658"/>
            </a:xfrm>
            <a:prstGeom prst="ellipse">
              <a:avLst/>
            </a:prstGeom>
            <a:solidFill>
              <a:srgbClr val="75164E">
                <a:alpha val="60000"/>
              </a:srgbClr>
            </a:solidFill>
            <a:ln w="12700" cap="flat">
              <a:noFill/>
              <a:miter lim="400000"/>
            </a:ln>
            <a:effectLst/>
            <a:scene3d>
              <a:camera prst="orthographicFront"/>
              <a:lightRig rig="threePt" dir="t"/>
            </a:scene3d>
            <a:sp3d>
              <a:bevelT/>
            </a:sp3d>
          </p:spPr>
          <p:txBody>
            <a:bodyPr wrap="square" lIns="91437" tIns="91437" rIns="91437" bIns="91437" numCol="1" anchor="ctr">
              <a:noAutofit/>
            </a:bodyPr>
            <a:lstStyle/>
            <a:p>
              <a:pPr algn="ctr">
                <a:defRPr sz="3000" b="1">
                  <a:solidFill>
                    <a:srgbClr val="FFFFFF"/>
                  </a:solidFill>
                  <a:latin typeface="Arial Narrow"/>
                  <a:ea typeface="Arial Narrow"/>
                  <a:cs typeface="Arial Narrow"/>
                  <a:sym typeface="Arial Narrow"/>
                </a:defRPr>
              </a:pPr>
              <a:endParaRPr/>
            </a:p>
          </p:txBody>
        </p:sp>
        <p:sp>
          <p:nvSpPr>
            <p:cNvPr id="319" name="Blood Flow"/>
            <p:cNvSpPr txBox="1"/>
            <p:nvPr/>
          </p:nvSpPr>
          <p:spPr>
            <a:xfrm>
              <a:off x="332968" y="654226"/>
              <a:ext cx="1607719" cy="965201"/>
            </a:xfrm>
            <a:prstGeom prst="rect">
              <a:avLst/>
            </a:prstGeom>
            <a:noFill/>
            <a:ln w="12700" cap="flat">
              <a:noFill/>
              <a:miter lim="400000"/>
            </a:ln>
            <a:effectLst/>
            <a:scene3d>
              <a:camera prst="orthographicFront"/>
              <a:lightRig rig="threePt" dir="t"/>
            </a:scene3d>
            <a:sp3d>
              <a:bevelT/>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a:defRPr sz="3000" b="1">
                  <a:solidFill>
                    <a:srgbClr val="FFFFFF"/>
                  </a:solidFill>
                  <a:latin typeface="Arial Narrow"/>
                  <a:ea typeface="Arial Narrow"/>
                  <a:cs typeface="Arial Narrow"/>
                  <a:sym typeface="Arial Narrow"/>
                </a:defRPr>
              </a:lvl1pPr>
            </a:lstStyle>
            <a:p>
              <a:r>
                <a:t>Blood Flow</a:t>
              </a:r>
            </a:p>
          </p:txBody>
        </p:sp>
      </p:grpSp>
      <p:grpSp>
        <p:nvGrpSpPr>
          <p:cNvPr id="323" name="Stress Response"/>
          <p:cNvGrpSpPr/>
          <p:nvPr/>
        </p:nvGrpSpPr>
        <p:grpSpPr>
          <a:xfrm>
            <a:off x="14260243" y="9255007"/>
            <a:ext cx="2273659" cy="2273658"/>
            <a:chOff x="0" y="0"/>
            <a:chExt cx="2273657" cy="2273657"/>
          </a:xfrm>
        </p:grpSpPr>
        <p:sp>
          <p:nvSpPr>
            <p:cNvPr id="321" name="Circle"/>
            <p:cNvSpPr/>
            <p:nvPr/>
          </p:nvSpPr>
          <p:spPr>
            <a:xfrm>
              <a:off x="-1" y="-1"/>
              <a:ext cx="2273658" cy="2273658"/>
            </a:xfrm>
            <a:prstGeom prst="ellipse">
              <a:avLst/>
            </a:prstGeom>
            <a:solidFill>
              <a:srgbClr val="1DBFD7"/>
            </a:solidFill>
            <a:ln w="12700" cap="flat">
              <a:noFill/>
              <a:miter lim="400000"/>
            </a:ln>
            <a:effectLst/>
            <a:scene3d>
              <a:camera prst="orthographicFront"/>
              <a:lightRig rig="threePt" dir="t"/>
            </a:scene3d>
            <a:sp3d>
              <a:bevelT/>
            </a:sp3d>
          </p:spPr>
          <p:txBody>
            <a:bodyPr wrap="square" lIns="91437" tIns="91437" rIns="91437" bIns="91437" numCol="1" anchor="ctr">
              <a:noAutofit/>
            </a:bodyPr>
            <a:lstStyle/>
            <a:p>
              <a:pPr algn="ctr">
                <a:defRPr sz="3000" b="1">
                  <a:solidFill>
                    <a:srgbClr val="FFFFFF"/>
                  </a:solidFill>
                  <a:latin typeface="Arial Narrow"/>
                  <a:ea typeface="Arial Narrow"/>
                  <a:cs typeface="Arial Narrow"/>
                  <a:sym typeface="Arial Narrow"/>
                </a:defRPr>
              </a:pPr>
              <a:endParaRPr/>
            </a:p>
          </p:txBody>
        </p:sp>
        <p:sp>
          <p:nvSpPr>
            <p:cNvPr id="322" name="Stress Response"/>
            <p:cNvSpPr txBox="1"/>
            <p:nvPr/>
          </p:nvSpPr>
          <p:spPr>
            <a:xfrm>
              <a:off x="332968" y="654226"/>
              <a:ext cx="1607718" cy="965201"/>
            </a:xfrm>
            <a:prstGeom prst="rect">
              <a:avLst/>
            </a:prstGeom>
            <a:noFill/>
            <a:ln w="12700" cap="flat">
              <a:noFill/>
              <a:miter lim="400000"/>
            </a:ln>
            <a:effectLst/>
            <a:scene3d>
              <a:camera prst="orthographicFront"/>
              <a:lightRig rig="threePt" dir="t"/>
            </a:scene3d>
            <a:sp3d>
              <a:bevelT/>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a:defRPr sz="3000" b="1">
                  <a:solidFill>
                    <a:srgbClr val="FFFFFF"/>
                  </a:solidFill>
                  <a:latin typeface="Arial Narrow"/>
                  <a:ea typeface="Arial Narrow"/>
                  <a:cs typeface="Arial Narrow"/>
                  <a:sym typeface="Arial Narrow"/>
                </a:defRPr>
              </a:lvl1pPr>
            </a:lstStyle>
            <a:p>
              <a:r>
                <a:t>Stress Response</a:t>
              </a:r>
            </a:p>
          </p:txBody>
        </p:sp>
      </p:grpSp>
      <p:grpSp>
        <p:nvGrpSpPr>
          <p:cNvPr id="326" name="Sustained Energy"/>
          <p:cNvGrpSpPr/>
          <p:nvPr/>
        </p:nvGrpSpPr>
        <p:grpSpPr>
          <a:xfrm>
            <a:off x="20655251" y="4223050"/>
            <a:ext cx="2373587" cy="2373586"/>
            <a:chOff x="0" y="0"/>
            <a:chExt cx="2373585" cy="2373585"/>
          </a:xfrm>
        </p:grpSpPr>
        <p:sp>
          <p:nvSpPr>
            <p:cNvPr id="324" name="Circle"/>
            <p:cNvSpPr/>
            <p:nvPr/>
          </p:nvSpPr>
          <p:spPr>
            <a:xfrm>
              <a:off x="-1" y="-1"/>
              <a:ext cx="2373586" cy="2373586"/>
            </a:xfrm>
            <a:prstGeom prst="ellipse">
              <a:avLst/>
            </a:prstGeom>
            <a:solidFill>
              <a:srgbClr val="1DBFD7"/>
            </a:solidFill>
            <a:ln w="12700" cap="flat">
              <a:noFill/>
              <a:miter lim="400000"/>
            </a:ln>
            <a:effectLst/>
            <a:scene3d>
              <a:camera prst="orthographicFront"/>
              <a:lightRig rig="threePt" dir="t"/>
            </a:scene3d>
            <a:sp3d>
              <a:bevelT/>
            </a:sp3d>
          </p:spPr>
          <p:txBody>
            <a:bodyPr wrap="square" lIns="91437" tIns="91437" rIns="91437" bIns="91437" numCol="1" anchor="ctr">
              <a:noAutofit/>
            </a:bodyPr>
            <a:lstStyle/>
            <a:p>
              <a:pPr algn="ctr">
                <a:defRPr sz="3000" b="1">
                  <a:solidFill>
                    <a:srgbClr val="FFFFFF"/>
                  </a:solidFill>
                  <a:latin typeface="Arial Narrow"/>
                  <a:ea typeface="Arial Narrow"/>
                  <a:cs typeface="Arial Narrow"/>
                  <a:sym typeface="Arial Narrow"/>
                </a:defRPr>
              </a:pPr>
              <a:endParaRPr/>
            </a:p>
          </p:txBody>
        </p:sp>
        <p:sp>
          <p:nvSpPr>
            <p:cNvPr id="325" name="Sustained Energy"/>
            <p:cNvSpPr txBox="1"/>
            <p:nvPr/>
          </p:nvSpPr>
          <p:spPr>
            <a:xfrm>
              <a:off x="347602" y="704191"/>
              <a:ext cx="1678379" cy="965201"/>
            </a:xfrm>
            <a:prstGeom prst="rect">
              <a:avLst/>
            </a:prstGeom>
            <a:noFill/>
            <a:ln w="12700" cap="flat">
              <a:noFill/>
              <a:miter lim="400000"/>
            </a:ln>
            <a:effectLst/>
            <a:scene3d>
              <a:camera prst="orthographicFront"/>
              <a:lightRig rig="threePt" dir="t"/>
            </a:scene3d>
            <a:sp3d>
              <a:bevelT/>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a:defRPr sz="3000" b="1">
                  <a:solidFill>
                    <a:srgbClr val="FFFFFF"/>
                  </a:solidFill>
                  <a:latin typeface="Arial Narrow"/>
                  <a:ea typeface="Arial Narrow"/>
                  <a:cs typeface="Arial Narrow"/>
                  <a:sym typeface="Arial Narrow"/>
                </a:defRPr>
              </a:lvl1pPr>
            </a:lstStyle>
            <a:p>
              <a:r>
                <a:t>Sustained Energy</a:t>
              </a:r>
            </a:p>
          </p:txBody>
        </p:sp>
      </p:grpSp>
      <p:sp>
        <p:nvSpPr>
          <p:cNvPr id="327" name="A Rich Cache of Antioxidants"/>
          <p:cNvSpPr txBox="1"/>
          <p:nvPr/>
        </p:nvSpPr>
        <p:spPr>
          <a:xfrm>
            <a:off x="1772086" y="2613341"/>
            <a:ext cx="7205617" cy="12105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rmAutofit/>
          </a:bodyPr>
          <a:lstStyle>
            <a:lvl1pPr defTabSz="1645917">
              <a:lnSpc>
                <a:spcPct val="120000"/>
              </a:lnSpc>
              <a:spcBef>
                <a:spcPts val="3400"/>
              </a:spcBef>
              <a:defRPr sz="3800" b="1">
                <a:solidFill>
                  <a:srgbClr val="FFFFFF"/>
                </a:solidFill>
                <a:latin typeface="Open Sans"/>
                <a:ea typeface="Open Sans"/>
                <a:cs typeface="Open Sans"/>
                <a:sym typeface="Open Sans"/>
              </a:defRPr>
            </a:lvl1pPr>
          </a:lstStyle>
          <a:p>
            <a:r>
              <a:t>A Rich Cache of Antioxidants</a:t>
            </a:r>
          </a:p>
        </p:txBody>
      </p:sp>
      <p:sp>
        <p:nvSpPr>
          <p:cNvPr id="328" name="“These statements have not been evaluated by the FDA. Mfinity products are not intended to diagnose, treat, cure, or prevent any disease, nor should they be used as a substitute for any medication you may currently be using.  We do not offer medical advi"/>
          <p:cNvSpPr txBox="1"/>
          <p:nvPr/>
        </p:nvSpPr>
        <p:spPr>
          <a:xfrm>
            <a:off x="1474585" y="12223415"/>
            <a:ext cx="14794770" cy="1210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rmAutofit/>
          </a:bodyPr>
          <a:lstStyle>
            <a:lvl1pPr defTabSz="1591055">
              <a:lnSpc>
                <a:spcPct val="90000"/>
              </a:lnSpc>
              <a:spcBef>
                <a:spcPts val="4600"/>
              </a:spcBef>
              <a:defRPr sz="2000" i="1">
                <a:solidFill>
                  <a:srgbClr val="FFFFFF">
                    <a:alpha val="66278"/>
                  </a:srgbClr>
                </a:solidFill>
                <a:latin typeface="Open Sans"/>
                <a:ea typeface="Open Sans"/>
                <a:cs typeface="Open Sans"/>
                <a:sym typeface="Open Sans"/>
              </a:defRPr>
            </a:lvl1pPr>
          </a:lstStyle>
          <a:p>
            <a:r>
              <a:t>“These statements have not been evaluated by the FDA. Mfinity products are not intended to diagnose, treat, cure, or prevent any disease, nor should they be used as a substitute for any medication you may currently be using.  We do not offer medical advice.  Please consult with your medical professional before starting, stopping, or adjusting any medications.”</a:t>
            </a:r>
          </a:p>
        </p:txBody>
      </p:sp>
      <p:sp>
        <p:nvSpPr>
          <p:cNvPr id="329" name="Known to Support"/>
          <p:cNvSpPr txBox="1"/>
          <p:nvPr/>
        </p:nvSpPr>
        <p:spPr>
          <a:xfrm>
            <a:off x="12822225" y="2613341"/>
            <a:ext cx="7205617" cy="12105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rmAutofit/>
          </a:bodyPr>
          <a:lstStyle>
            <a:lvl1pPr>
              <a:lnSpc>
                <a:spcPct val="120000"/>
              </a:lnSpc>
              <a:spcBef>
                <a:spcPts val="3800"/>
              </a:spcBef>
              <a:defRPr sz="4300" b="1">
                <a:solidFill>
                  <a:srgbClr val="FFFFFF"/>
                </a:solidFill>
                <a:latin typeface="Open Sans"/>
                <a:ea typeface="Open Sans"/>
                <a:cs typeface="Open Sans"/>
                <a:sym typeface="Open Sans"/>
              </a:defRPr>
            </a:lvl1pPr>
          </a:lstStyle>
          <a:p>
            <a:r>
              <a:t>Known to Support</a:t>
            </a:r>
          </a:p>
        </p:txBody>
      </p:sp>
      <p:sp>
        <p:nvSpPr>
          <p:cNvPr id="330" name="Arrow"/>
          <p:cNvSpPr/>
          <p:nvPr/>
        </p:nvSpPr>
        <p:spPr>
          <a:xfrm>
            <a:off x="9306793" y="2795997"/>
            <a:ext cx="3186345" cy="633012"/>
          </a:xfrm>
          <a:prstGeom prst="rightArrow">
            <a:avLst>
              <a:gd name="adj1" fmla="val 46195"/>
              <a:gd name="adj2" fmla="val 108876"/>
            </a:avLst>
          </a:prstGeom>
          <a:solidFill>
            <a:srgbClr val="FFFFFF"/>
          </a:solidFill>
          <a:ln w="12700">
            <a:miter lim="400000"/>
          </a:ln>
        </p:spPr>
        <p:txBody>
          <a:bodyPr lIns="91437" tIns="91437" rIns="91437" bIns="91437" anchor="ctr"/>
          <a:lstStyle/>
          <a:p>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 name="OwenKristy-Mfinity.jpeg" descr="OwenKristy-Mfinity.jpeg"/>
          <p:cNvPicPr>
            <a:picLocks noChangeAspect="1"/>
          </p:cNvPicPr>
          <p:nvPr/>
        </p:nvPicPr>
        <p:blipFill>
          <a:blip r:embed="rId2"/>
          <a:stretch>
            <a:fillRect/>
          </a:stretch>
        </p:blipFill>
        <p:spPr>
          <a:xfrm>
            <a:off x="-32578" y="0"/>
            <a:ext cx="24449156" cy="11958264"/>
          </a:xfrm>
          <a:prstGeom prst="rect">
            <a:avLst/>
          </a:prstGeom>
          <a:ln w="12700">
            <a:miter lim="400000"/>
          </a:ln>
        </p:spPr>
      </p:pic>
      <p:pic>
        <p:nvPicPr>
          <p:cNvPr id="333" name="bottles.jpg" descr="bottl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871970" y="5700404"/>
            <a:ext cx="4357533" cy="6065210"/>
          </a:xfrm>
          <a:custGeom>
            <a:avLst/>
            <a:gdLst/>
            <a:ahLst/>
            <a:cxnLst>
              <a:cxn ang="0">
                <a:pos x="wd2" y="hd2"/>
              </a:cxn>
              <a:cxn ang="5400000">
                <a:pos x="wd2" y="hd2"/>
              </a:cxn>
              <a:cxn ang="10800000">
                <a:pos x="wd2" y="hd2"/>
              </a:cxn>
              <a:cxn ang="16200000">
                <a:pos x="wd2" y="hd2"/>
              </a:cxn>
            </a:cxnLst>
            <a:rect l="0" t="0" r="r" b="b"/>
            <a:pathLst>
              <a:path w="21594" h="21565" extrusionOk="0">
                <a:moveTo>
                  <a:pt x="17423" y="1"/>
                </a:moveTo>
                <a:cubicBezTo>
                  <a:pt x="17109" y="11"/>
                  <a:pt x="16799" y="95"/>
                  <a:pt x="16571" y="259"/>
                </a:cubicBezTo>
                <a:lnTo>
                  <a:pt x="16209" y="519"/>
                </a:lnTo>
                <a:lnTo>
                  <a:pt x="16195" y="1879"/>
                </a:lnTo>
                <a:cubicBezTo>
                  <a:pt x="16178" y="3491"/>
                  <a:pt x="16122" y="3732"/>
                  <a:pt x="15729" y="3873"/>
                </a:cubicBezTo>
                <a:cubicBezTo>
                  <a:pt x="15279" y="4034"/>
                  <a:pt x="15224" y="4155"/>
                  <a:pt x="15222" y="4989"/>
                </a:cubicBezTo>
                <a:cubicBezTo>
                  <a:pt x="15220" y="5667"/>
                  <a:pt x="15188" y="5777"/>
                  <a:pt x="14964" y="5889"/>
                </a:cubicBezTo>
                <a:cubicBezTo>
                  <a:pt x="14611" y="6067"/>
                  <a:pt x="14494" y="6873"/>
                  <a:pt x="14765" y="7250"/>
                </a:cubicBezTo>
                <a:cubicBezTo>
                  <a:pt x="14959" y="7518"/>
                  <a:pt x="14957" y="7520"/>
                  <a:pt x="14398" y="7910"/>
                </a:cubicBezTo>
                <a:cubicBezTo>
                  <a:pt x="13445" y="8575"/>
                  <a:pt x="13332" y="8816"/>
                  <a:pt x="13227" y="10388"/>
                </a:cubicBezTo>
                <a:cubicBezTo>
                  <a:pt x="13109" y="12174"/>
                  <a:pt x="13105" y="20238"/>
                  <a:pt x="13224" y="20454"/>
                </a:cubicBezTo>
                <a:cubicBezTo>
                  <a:pt x="13341" y="20670"/>
                  <a:pt x="14555" y="21129"/>
                  <a:pt x="15035" y="21140"/>
                </a:cubicBezTo>
                <a:cubicBezTo>
                  <a:pt x="15239" y="21145"/>
                  <a:pt x="15545" y="21184"/>
                  <a:pt x="15715" y="21225"/>
                </a:cubicBezTo>
                <a:cubicBezTo>
                  <a:pt x="15886" y="21266"/>
                  <a:pt x="16233" y="21281"/>
                  <a:pt x="16488" y="21259"/>
                </a:cubicBezTo>
                <a:cubicBezTo>
                  <a:pt x="16743" y="21237"/>
                  <a:pt x="17768" y="21179"/>
                  <a:pt x="18766" y="21130"/>
                </a:cubicBezTo>
                <a:cubicBezTo>
                  <a:pt x="20929" y="21026"/>
                  <a:pt x="21298" y="20921"/>
                  <a:pt x="21427" y="20373"/>
                </a:cubicBezTo>
                <a:cubicBezTo>
                  <a:pt x="21515" y="19997"/>
                  <a:pt x="21594" y="15944"/>
                  <a:pt x="21594" y="11809"/>
                </a:cubicBezTo>
                <a:cubicBezTo>
                  <a:pt x="21594" y="8909"/>
                  <a:pt x="21544" y="8721"/>
                  <a:pt x="20575" y="7978"/>
                </a:cubicBezTo>
                <a:lnTo>
                  <a:pt x="20030" y="7560"/>
                </a:lnTo>
                <a:lnTo>
                  <a:pt x="20237" y="7272"/>
                </a:lnTo>
                <a:cubicBezTo>
                  <a:pt x="20485" y="6927"/>
                  <a:pt x="20434" y="6066"/>
                  <a:pt x="20158" y="5944"/>
                </a:cubicBezTo>
                <a:cubicBezTo>
                  <a:pt x="20040" y="5892"/>
                  <a:pt x="19945" y="5560"/>
                  <a:pt x="19861" y="4909"/>
                </a:cubicBezTo>
                <a:cubicBezTo>
                  <a:pt x="19747" y="4024"/>
                  <a:pt x="19717" y="3948"/>
                  <a:pt x="19468" y="3922"/>
                </a:cubicBezTo>
                <a:cubicBezTo>
                  <a:pt x="18938" y="3868"/>
                  <a:pt x="18872" y="3691"/>
                  <a:pt x="18833" y="2182"/>
                </a:cubicBezTo>
                <a:cubicBezTo>
                  <a:pt x="18812" y="1396"/>
                  <a:pt x="18736" y="643"/>
                  <a:pt x="18662" y="506"/>
                </a:cubicBezTo>
                <a:cubicBezTo>
                  <a:pt x="18477" y="166"/>
                  <a:pt x="17945" y="-17"/>
                  <a:pt x="17423" y="1"/>
                </a:cubicBezTo>
                <a:close/>
                <a:moveTo>
                  <a:pt x="5766" y="4959"/>
                </a:moveTo>
                <a:cubicBezTo>
                  <a:pt x="4208" y="4961"/>
                  <a:pt x="2615" y="5012"/>
                  <a:pt x="2133" y="5112"/>
                </a:cubicBezTo>
                <a:cubicBezTo>
                  <a:pt x="1904" y="5159"/>
                  <a:pt x="1852" y="5234"/>
                  <a:pt x="1846" y="5536"/>
                </a:cubicBezTo>
                <a:cubicBezTo>
                  <a:pt x="1842" y="5738"/>
                  <a:pt x="1822" y="6132"/>
                  <a:pt x="1801" y="6411"/>
                </a:cubicBezTo>
                <a:cubicBezTo>
                  <a:pt x="1767" y="6863"/>
                  <a:pt x="1796" y="6935"/>
                  <a:pt x="2056" y="7058"/>
                </a:cubicBezTo>
                <a:cubicBezTo>
                  <a:pt x="2251" y="7149"/>
                  <a:pt x="2349" y="7280"/>
                  <a:pt x="2349" y="7448"/>
                </a:cubicBezTo>
                <a:cubicBezTo>
                  <a:pt x="2349" y="7740"/>
                  <a:pt x="2231" y="7818"/>
                  <a:pt x="1545" y="7983"/>
                </a:cubicBezTo>
                <a:cubicBezTo>
                  <a:pt x="843" y="8153"/>
                  <a:pt x="430" y="8384"/>
                  <a:pt x="196" y="8738"/>
                </a:cubicBezTo>
                <a:cubicBezTo>
                  <a:pt x="14" y="9013"/>
                  <a:pt x="-6" y="9637"/>
                  <a:pt x="1" y="14745"/>
                </a:cubicBezTo>
                <a:cubicBezTo>
                  <a:pt x="8" y="19379"/>
                  <a:pt x="41" y="20490"/>
                  <a:pt x="178" y="20680"/>
                </a:cubicBezTo>
                <a:cubicBezTo>
                  <a:pt x="460" y="21072"/>
                  <a:pt x="1347" y="21317"/>
                  <a:pt x="3215" y="21518"/>
                </a:cubicBezTo>
                <a:cubicBezTo>
                  <a:pt x="3385" y="21537"/>
                  <a:pt x="4505" y="21557"/>
                  <a:pt x="5705" y="21564"/>
                </a:cubicBezTo>
                <a:cubicBezTo>
                  <a:pt x="9206" y="21583"/>
                  <a:pt x="11035" y="21255"/>
                  <a:pt x="11477" y="20528"/>
                </a:cubicBezTo>
                <a:cubicBezTo>
                  <a:pt x="11587" y="20347"/>
                  <a:pt x="11666" y="20171"/>
                  <a:pt x="11654" y="20136"/>
                </a:cubicBezTo>
                <a:cubicBezTo>
                  <a:pt x="11642" y="20100"/>
                  <a:pt x="11603" y="17782"/>
                  <a:pt x="11568" y="14985"/>
                </a:cubicBezTo>
                <a:cubicBezTo>
                  <a:pt x="11532" y="12188"/>
                  <a:pt x="11472" y="9704"/>
                  <a:pt x="11436" y="9465"/>
                </a:cubicBezTo>
                <a:cubicBezTo>
                  <a:pt x="11325" y="8745"/>
                  <a:pt x="10999" y="8395"/>
                  <a:pt x="10179" y="8123"/>
                </a:cubicBezTo>
                <a:cubicBezTo>
                  <a:pt x="9786" y="7993"/>
                  <a:pt x="9380" y="7856"/>
                  <a:pt x="9278" y="7818"/>
                </a:cubicBezTo>
                <a:cubicBezTo>
                  <a:pt x="9017" y="7723"/>
                  <a:pt x="8971" y="7160"/>
                  <a:pt x="9211" y="7017"/>
                </a:cubicBezTo>
                <a:cubicBezTo>
                  <a:pt x="9361" y="6928"/>
                  <a:pt x="9402" y="6711"/>
                  <a:pt x="9402" y="6036"/>
                </a:cubicBezTo>
                <a:cubicBezTo>
                  <a:pt x="9402" y="5293"/>
                  <a:pt x="9371" y="5159"/>
                  <a:pt x="9186" y="5105"/>
                </a:cubicBezTo>
                <a:cubicBezTo>
                  <a:pt x="8846" y="5006"/>
                  <a:pt x="7324" y="4958"/>
                  <a:pt x="5766" y="4959"/>
                </a:cubicBezTo>
                <a:close/>
              </a:path>
            </a:pathLst>
          </a:custGeom>
          <a:ln w="12700">
            <a:miter lim="400000"/>
          </a:ln>
        </p:spPr>
      </p:pic>
      <p:sp>
        <p:nvSpPr>
          <p:cNvPr id="334" name="MFINITY Oil"/>
          <p:cNvSpPr txBox="1">
            <a:spLocks noGrp="1"/>
          </p:cNvSpPr>
          <p:nvPr>
            <p:ph type="title"/>
          </p:nvPr>
        </p:nvSpPr>
        <p:spPr>
          <a:xfrm>
            <a:off x="1474586" y="525618"/>
            <a:ext cx="9356624" cy="2770779"/>
          </a:xfrm>
          <a:prstGeom prst="rect">
            <a:avLst/>
          </a:prstGeom>
        </p:spPr>
        <p:txBody>
          <a:bodyPr>
            <a:normAutofit/>
          </a:bodyPr>
          <a:lstStyle/>
          <a:p>
            <a:pPr algn="ctr" defTabSz="1444752">
              <a:defRPr sz="7821" b="1">
                <a:solidFill>
                  <a:srgbClr val="000000"/>
                </a:solidFill>
              </a:defRPr>
            </a:pPr>
            <a:r>
              <a:rPr sz="8800" dirty="0">
                <a:solidFill>
                  <a:srgbClr val="7C1B4E"/>
                </a:solidFill>
                <a:effectLst>
                  <a:outerShdw blurRad="50800" dist="38100" dir="2700000" algn="tl" rotWithShape="0">
                    <a:prstClr val="black">
                      <a:alpha val="40000"/>
                    </a:prstClr>
                  </a:outerShdw>
                </a:effectLst>
                <a:latin typeface="+mn-lt"/>
              </a:rPr>
              <a:t>MFINITY Oil &amp; </a:t>
            </a:r>
          </a:p>
          <a:p>
            <a:pPr algn="ctr" defTabSz="1444752">
              <a:defRPr sz="7821" b="1">
                <a:solidFill>
                  <a:srgbClr val="000000"/>
                </a:solidFill>
              </a:defRPr>
            </a:pPr>
            <a:r>
              <a:rPr sz="8800" dirty="0">
                <a:solidFill>
                  <a:srgbClr val="7C1B4E"/>
                </a:solidFill>
                <a:effectLst>
                  <a:outerShdw blurRad="50800" dist="38100" dir="2700000" algn="tl" rotWithShape="0">
                    <a:prstClr val="black">
                      <a:alpha val="40000"/>
                    </a:prstClr>
                  </a:outerShdw>
                </a:effectLst>
                <a:latin typeface="+mn-lt"/>
              </a:rPr>
              <a:t>MFINITY Boost</a:t>
            </a:r>
          </a:p>
        </p:txBody>
      </p:sp>
      <p:sp>
        <p:nvSpPr>
          <p:cNvPr id="335" name="MFINITY 100% pure Muscadine seed oil…"/>
          <p:cNvSpPr txBox="1">
            <a:spLocks noGrp="1"/>
          </p:cNvSpPr>
          <p:nvPr>
            <p:ph type="body" sz="quarter" idx="1"/>
          </p:nvPr>
        </p:nvSpPr>
        <p:spPr>
          <a:xfrm>
            <a:off x="1474585" y="3594494"/>
            <a:ext cx="9135610" cy="6527012"/>
          </a:xfrm>
          <a:prstGeom prst="rect">
            <a:avLst/>
          </a:prstGeom>
        </p:spPr>
        <p:txBody>
          <a:bodyPr/>
          <a:lstStyle/>
          <a:p>
            <a:pPr defTabSz="1463038">
              <a:spcBef>
                <a:spcPts val="1400"/>
              </a:spcBef>
              <a:defRPr sz="4100">
                <a:solidFill>
                  <a:srgbClr val="000000"/>
                </a:solidFill>
              </a:defRPr>
            </a:pPr>
            <a:r>
              <a:rPr dirty="0">
                <a:solidFill>
                  <a:schemeClr val="tx1">
                    <a:lumMod val="65000"/>
                    <a:lumOff val="35000"/>
                  </a:schemeClr>
                </a:solidFill>
                <a:effectLst>
                  <a:outerShdw blurRad="50800" dist="38100" dir="2700000" algn="tl" rotWithShape="0">
                    <a:prstClr val="black">
                      <a:alpha val="40000"/>
                    </a:prstClr>
                  </a:outerShdw>
                </a:effectLst>
                <a:latin typeface="+mn-lt"/>
              </a:rPr>
              <a:t>100% pure Muscadine Seed Oil </a:t>
            </a:r>
          </a:p>
          <a:p>
            <a:pPr defTabSz="1463038">
              <a:spcBef>
                <a:spcPts val="1400"/>
              </a:spcBef>
              <a:defRPr sz="4100">
                <a:solidFill>
                  <a:srgbClr val="000000"/>
                </a:solidFill>
              </a:defRPr>
            </a:pPr>
            <a:r>
              <a:rPr dirty="0">
                <a:solidFill>
                  <a:schemeClr val="tx1">
                    <a:lumMod val="65000"/>
                    <a:lumOff val="35000"/>
                  </a:schemeClr>
                </a:solidFill>
                <a:effectLst>
                  <a:outerShdw blurRad="50800" dist="38100" dir="2700000" algn="tl" rotWithShape="0">
                    <a:prstClr val="black">
                      <a:alpha val="40000"/>
                    </a:prstClr>
                  </a:outerShdw>
                </a:effectLst>
                <a:latin typeface="+mn-lt"/>
              </a:rPr>
              <a:t>100% pure Muscadine Seeds &amp; Skin</a:t>
            </a:r>
          </a:p>
          <a:p>
            <a:pPr marL="417094" indent="-417094" defTabSz="1463038">
              <a:spcBef>
                <a:spcPts val="4500"/>
              </a:spcBef>
              <a:buSzPct val="100000"/>
              <a:buChar char="•"/>
              <a:defRPr sz="4100" b="1">
                <a:solidFill>
                  <a:srgbClr val="000000"/>
                </a:solidFill>
              </a:defRPr>
            </a:pPr>
            <a:r>
              <a:rPr dirty="0">
                <a:solidFill>
                  <a:schemeClr val="tx1">
                    <a:lumMod val="65000"/>
                    <a:lumOff val="35000"/>
                  </a:schemeClr>
                </a:solidFill>
                <a:effectLst>
                  <a:outerShdw blurRad="50800" dist="38100" dir="2700000" algn="tl" rotWithShape="0">
                    <a:prstClr val="black">
                      <a:alpha val="40000"/>
                    </a:prstClr>
                  </a:outerShdw>
                </a:effectLst>
                <a:latin typeface="+mn-lt"/>
              </a:rPr>
              <a:t>Inhibits the formation and storage of body fat</a:t>
            </a:r>
          </a:p>
        </p:txBody>
      </p:sp>
      <p:sp>
        <p:nvSpPr>
          <p:cNvPr id="336" name="“These statements have not been evaluated by the FDA. Mfinity products are not intended to diagnose, treat, cure, or prevent any disease, nor should they be used as a substitute for any medication you may currently be using.  We do not offer medical advi"/>
          <p:cNvSpPr txBox="1"/>
          <p:nvPr/>
        </p:nvSpPr>
        <p:spPr>
          <a:xfrm>
            <a:off x="1474585" y="12223415"/>
            <a:ext cx="14794770" cy="1210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rmAutofit/>
          </a:bodyPr>
          <a:lstStyle>
            <a:lvl1pPr defTabSz="1591055">
              <a:lnSpc>
                <a:spcPct val="90000"/>
              </a:lnSpc>
              <a:spcBef>
                <a:spcPts val="4600"/>
              </a:spcBef>
              <a:defRPr sz="2000" i="1">
                <a:solidFill>
                  <a:srgbClr val="FFFFFF">
                    <a:alpha val="66278"/>
                  </a:srgbClr>
                </a:solidFill>
                <a:latin typeface="Open Sans"/>
                <a:ea typeface="Open Sans"/>
                <a:cs typeface="Open Sans"/>
                <a:sym typeface="Open Sans"/>
              </a:defRPr>
            </a:lvl1pPr>
          </a:lstStyle>
          <a:p>
            <a:r>
              <a:rPr dirty="0"/>
              <a:t>“These statements have not been evaluated by the FDA. Mfinity products are not intended to diagnose, treat, cure, or prevent any disease, nor should they be used as a substitute for any medication you may currently be using.  We do not offer medical advice.  Please consult with your medical professional before starting, stopping, or adjusting any medications.”</a:t>
            </a:r>
          </a:p>
        </p:txBody>
      </p:sp>
      <p:pic>
        <p:nvPicPr>
          <p:cNvPr id="337" name="Screen Shot 2022-01-25 at 11.30.47 AM.png" descr="Screen Shot 2022-01-25 at 11.30.47 AM.png"/>
          <p:cNvPicPr>
            <a:picLocks noChangeAspect="1"/>
          </p:cNvPicPr>
          <p:nvPr/>
        </p:nvPicPr>
        <p:blipFill>
          <a:blip r:embed="rId4"/>
          <a:stretch>
            <a:fillRect/>
          </a:stretch>
        </p:blipFill>
        <p:spPr>
          <a:xfrm>
            <a:off x="13552792" y="-1"/>
            <a:ext cx="10831209" cy="11765614"/>
          </a:xfrm>
          <a:prstGeom prst="rect">
            <a:avLst/>
          </a:prstGeom>
          <a:ln w="12700">
            <a:miter lim="400000"/>
          </a:ln>
        </p:spPr>
      </p:pic>
      <p:sp>
        <p:nvSpPr>
          <p:cNvPr id="338" name="MFINITY 100% pure Muscadine seed oil…"/>
          <p:cNvSpPr txBox="1"/>
          <p:nvPr/>
        </p:nvSpPr>
        <p:spPr>
          <a:xfrm>
            <a:off x="1474585" y="7489433"/>
            <a:ext cx="6970520" cy="65270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rmAutofit/>
          </a:bodyPr>
          <a:lstStyle/>
          <a:p>
            <a:pPr marL="417094" indent="-417094" defTabSz="1463038">
              <a:lnSpc>
                <a:spcPct val="90000"/>
              </a:lnSpc>
              <a:spcBef>
                <a:spcPts val="4500"/>
              </a:spcBef>
              <a:buSzPct val="100000"/>
              <a:buChar char="•"/>
              <a:defRPr sz="4100" b="1">
                <a:latin typeface="Open Sans"/>
                <a:ea typeface="Open Sans"/>
                <a:cs typeface="Open Sans"/>
                <a:sym typeface="Open Sans"/>
              </a:defRPr>
            </a:pPr>
            <a:r>
              <a:rPr dirty="0">
                <a:solidFill>
                  <a:schemeClr val="tx1">
                    <a:lumMod val="65000"/>
                    <a:lumOff val="35000"/>
                  </a:schemeClr>
                </a:solidFill>
              </a:rPr>
              <a:t>Supports and nourishes healthy looking skin</a:t>
            </a:r>
          </a:p>
          <a:p>
            <a:pPr marL="417094" indent="-417094" defTabSz="1463038">
              <a:lnSpc>
                <a:spcPct val="90000"/>
              </a:lnSpc>
              <a:spcBef>
                <a:spcPts val="4500"/>
              </a:spcBef>
              <a:buSzPct val="100000"/>
              <a:buChar char="•"/>
              <a:defRPr sz="4100" b="1">
                <a:latin typeface="Open Sans"/>
                <a:ea typeface="Open Sans"/>
                <a:cs typeface="Open Sans"/>
                <a:sym typeface="Open Sans"/>
              </a:defRPr>
            </a:pPr>
            <a:r>
              <a:rPr dirty="0">
                <a:solidFill>
                  <a:schemeClr val="tx1">
                    <a:lumMod val="65000"/>
                    <a:lumOff val="35000"/>
                  </a:schemeClr>
                </a:solidFill>
              </a:rPr>
              <a:t>Turn back time with the power of Muscadine</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2021 Mfinity Global, LLC.  All rights reserved.  This presentation or any portion thereof may not be reproduced, duplicated, copied, sold, resold, or otherwise exploited for any commercial purpose that is not expressly authorized by Mfinity Global. Exce"/>
          <p:cNvSpPr txBox="1">
            <a:spLocks noGrp="1"/>
          </p:cNvSpPr>
          <p:nvPr>
            <p:ph type="body" idx="1"/>
          </p:nvPr>
        </p:nvSpPr>
        <p:spPr>
          <a:xfrm>
            <a:off x="841495" y="2207633"/>
            <a:ext cx="22701010" cy="7893298"/>
          </a:xfrm>
          <a:prstGeom prst="rect">
            <a:avLst/>
          </a:prstGeom>
        </p:spPr>
        <p:txBody>
          <a:bodyPr>
            <a:normAutofit/>
          </a:bodyPr>
          <a:lstStyle/>
          <a:p>
            <a:pPr defTabSz="306470">
              <a:lnSpc>
                <a:spcPct val="100000"/>
              </a:lnSpc>
              <a:spcBef>
                <a:spcPts val="0"/>
              </a:spcBef>
              <a:defRPr sz="2375" i="1"/>
            </a:pPr>
            <a:r>
              <a:rPr sz="2400" dirty="0">
                <a:latin typeface="+mn-lt"/>
              </a:rPr>
              <a:t>© 2022 Mfinity Global. All rights reserved.  This video or any portion of this presentation may not be reproduced, duplicated, copied, sold, resold, or otherwise exploited for any commercial purpose that is not expressly authorized by Mfinity Global. Except as expressly provided herein, Mfinity Global does not grant you any express or implied rights under any patents, copyrights, trademarks, trade secret, or other intellectual or industrial property rights.</a:t>
            </a:r>
          </a:p>
          <a:p>
            <a:pPr defTabSz="306470">
              <a:lnSpc>
                <a:spcPct val="100000"/>
              </a:lnSpc>
              <a:spcBef>
                <a:spcPts val="0"/>
              </a:spcBef>
              <a:defRPr sz="2375" i="1"/>
            </a:pPr>
            <a:endParaRPr sz="2400" dirty="0">
              <a:latin typeface="+mn-lt"/>
            </a:endParaRPr>
          </a:p>
          <a:p>
            <a:pPr defTabSz="306470">
              <a:lnSpc>
                <a:spcPct val="100000"/>
              </a:lnSpc>
              <a:spcBef>
                <a:spcPts val="0"/>
              </a:spcBef>
              <a:defRPr sz="2375" i="1"/>
            </a:pPr>
            <a:r>
              <a:rPr sz="2400" dirty="0">
                <a:latin typeface="+mn-lt"/>
              </a:rPr>
              <a:t>Any product information contained herein has not been evaluated by the FDA.  Mfinity’s products are not intended to diagnose, treat, cure, or prevent any disease. Mfinity Global does not offer medical advice of any kind.  Always consult your personal physician or other medical professional prior to starting, stopping, or adjusting any medications or starting any diet, exercise, or nutritional supplement program.</a:t>
            </a:r>
          </a:p>
          <a:p>
            <a:pPr defTabSz="306470">
              <a:lnSpc>
                <a:spcPct val="100000"/>
              </a:lnSpc>
              <a:spcBef>
                <a:spcPts val="0"/>
              </a:spcBef>
              <a:defRPr sz="2375" i="1"/>
            </a:pPr>
            <a:endParaRPr sz="2400" dirty="0">
              <a:latin typeface="+mn-lt"/>
            </a:endParaRPr>
          </a:p>
          <a:p>
            <a:pPr defTabSz="306470">
              <a:lnSpc>
                <a:spcPct val="100000"/>
              </a:lnSpc>
              <a:spcBef>
                <a:spcPts val="0"/>
              </a:spcBef>
              <a:defRPr sz="2375" i="1"/>
            </a:pPr>
            <a:r>
              <a:rPr sz="2400" dirty="0">
                <a:latin typeface="+mn-lt"/>
              </a:rPr>
              <a:t>The MFIT Challenge is a comprehensive system promoting an active ketogenic lifestyle, which includes meal replacement products and nutritional supplements along with dietary and exercise guidance.  The average weight loss expectation is approximately 1-2 lbs. per week, up to 15 lbs. total. Any weight loss in excess of these amounts, although not uncommon, should not be considered as typical, and would require exceptional circumstances and or efforts.   Individual results can and will vary dependent upon many factors.</a:t>
            </a:r>
          </a:p>
          <a:p>
            <a:pPr defTabSz="306470">
              <a:lnSpc>
                <a:spcPct val="100000"/>
              </a:lnSpc>
              <a:spcBef>
                <a:spcPts val="0"/>
              </a:spcBef>
              <a:defRPr sz="2375" i="1"/>
            </a:pPr>
            <a:endParaRPr sz="2400" dirty="0">
              <a:latin typeface="+mn-lt"/>
            </a:endParaRPr>
          </a:p>
          <a:p>
            <a:pPr defTabSz="306470">
              <a:lnSpc>
                <a:spcPct val="100000"/>
              </a:lnSpc>
              <a:spcBef>
                <a:spcPts val="0"/>
              </a:spcBef>
              <a:defRPr sz="2375" i="1"/>
            </a:pPr>
            <a:r>
              <a:rPr sz="2400" dirty="0">
                <a:latin typeface="+mn-lt"/>
              </a:rPr>
              <a:t>Mfinity would never knowingly promote a questionable or false testimonial.  Please note that the testimonials shared herein may be from independent distributors that seek to benefit from the sales of referenced products.  Please refer to </a:t>
            </a:r>
            <a:r>
              <a:rPr sz="2400" dirty="0" err="1">
                <a:latin typeface="+mn-lt"/>
              </a:rPr>
              <a:t>mfinityglobal.com</a:t>
            </a:r>
            <a:r>
              <a:rPr sz="2400" dirty="0">
                <a:latin typeface="+mn-lt"/>
              </a:rPr>
              <a:t> or call 801-679-4792 for more information on individual products.</a:t>
            </a:r>
          </a:p>
          <a:p>
            <a:pPr defTabSz="306470">
              <a:lnSpc>
                <a:spcPct val="100000"/>
              </a:lnSpc>
              <a:spcBef>
                <a:spcPts val="0"/>
              </a:spcBef>
              <a:defRPr sz="2375" i="1"/>
            </a:pPr>
            <a:endParaRPr sz="2400" dirty="0">
              <a:latin typeface="+mn-lt"/>
            </a:endParaRPr>
          </a:p>
          <a:p>
            <a:pPr defTabSz="306470">
              <a:lnSpc>
                <a:spcPct val="100000"/>
              </a:lnSpc>
              <a:spcBef>
                <a:spcPts val="0"/>
              </a:spcBef>
              <a:defRPr sz="2375" i="1"/>
            </a:pPr>
            <a:r>
              <a:rPr sz="2400" dirty="0">
                <a:latin typeface="+mn-lt"/>
              </a:rPr>
              <a:t>Any income illustrations contained herein are for informational purposes only and are not intended to serve as a guarantee of income. Any projections presented to you prior to, or after your enrollment, are not necessarily representative of the income, if any, that you can or will earn through your participation in the Compensation Plan. Success in this business requires hard work, dedication and good sales skills. The average participant in this business earns between $500 and $2,000 per year. Some earn less while some earn much more.</a:t>
            </a:r>
          </a:p>
          <a:p>
            <a:pPr defTabSz="306470">
              <a:lnSpc>
                <a:spcPct val="100000"/>
              </a:lnSpc>
              <a:spcBef>
                <a:spcPts val="0"/>
              </a:spcBef>
              <a:defRPr sz="2375" i="1"/>
            </a:pPr>
            <a:endParaRPr sz="2400" dirty="0">
              <a:latin typeface="+mn-lt"/>
            </a:endParaRPr>
          </a:p>
          <a:p>
            <a:pPr defTabSz="306470">
              <a:lnSpc>
                <a:spcPct val="100000"/>
              </a:lnSpc>
              <a:spcBef>
                <a:spcPts val="0"/>
              </a:spcBef>
              <a:defRPr sz="2375" i="1"/>
            </a:pPr>
            <a:r>
              <a:rPr sz="2400" dirty="0">
                <a:latin typeface="+mn-lt"/>
              </a:rPr>
              <a:t>Please see </a:t>
            </a:r>
            <a:r>
              <a:rPr sz="2400" dirty="0" err="1">
                <a:latin typeface="+mn-lt"/>
              </a:rPr>
              <a:t>mfinityglobal.com</a:t>
            </a:r>
            <a:r>
              <a:rPr sz="2400" dirty="0">
                <a:latin typeface="+mn-lt"/>
              </a:rPr>
              <a:t> for individual product and income disclosure statements.</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 name="OwenKristy-Mfinity.jpeg" descr="OwenKristy-Mfinity.jpeg"/>
          <p:cNvPicPr>
            <a:picLocks noChangeAspect="1"/>
          </p:cNvPicPr>
          <p:nvPr/>
        </p:nvPicPr>
        <p:blipFill>
          <a:blip r:embed="rId2"/>
          <a:stretch>
            <a:fillRect/>
          </a:stretch>
        </p:blipFill>
        <p:spPr>
          <a:xfrm>
            <a:off x="0" y="3"/>
            <a:ext cx="24384000" cy="11926396"/>
          </a:xfrm>
          <a:prstGeom prst="rect">
            <a:avLst/>
          </a:prstGeom>
          <a:ln w="12700">
            <a:miter lim="400000"/>
          </a:ln>
        </p:spPr>
      </p:pic>
      <p:pic>
        <p:nvPicPr>
          <p:cNvPr id="341" name="Mfluencer Pack2.png" descr="Mfluencer Pack2.png"/>
          <p:cNvPicPr>
            <a:picLocks noChangeAspect="1"/>
          </p:cNvPicPr>
          <p:nvPr/>
        </p:nvPicPr>
        <p:blipFill>
          <a:blip r:embed="rId3"/>
          <a:stretch>
            <a:fillRect/>
          </a:stretch>
        </p:blipFill>
        <p:spPr>
          <a:xfrm>
            <a:off x="1311824" y="2683700"/>
            <a:ext cx="11994442" cy="8995831"/>
          </a:xfrm>
          <a:prstGeom prst="rect">
            <a:avLst/>
          </a:prstGeom>
          <a:ln w="12700">
            <a:miter lim="400000"/>
          </a:ln>
        </p:spPr>
      </p:pic>
      <p:sp>
        <p:nvSpPr>
          <p:cNvPr id="343" name="CORE HEALTH PACKS"/>
          <p:cNvSpPr txBox="1">
            <a:spLocks noGrp="1"/>
          </p:cNvSpPr>
          <p:nvPr>
            <p:ph type="title"/>
          </p:nvPr>
        </p:nvSpPr>
        <p:spPr>
          <a:xfrm>
            <a:off x="5117694" y="795431"/>
            <a:ext cx="14148611" cy="1988345"/>
          </a:xfrm>
          <a:prstGeom prst="rect">
            <a:avLst/>
          </a:prstGeom>
        </p:spPr>
        <p:txBody>
          <a:bodyPr>
            <a:normAutofit/>
          </a:bodyPr>
          <a:lstStyle>
            <a:lvl1pPr defTabSz="1609344">
              <a:defRPr sz="9200" b="1">
                <a:solidFill>
                  <a:srgbClr val="000000"/>
                </a:solidFill>
              </a:defRPr>
            </a:lvl1pPr>
          </a:lstStyle>
          <a:p>
            <a:pPr algn="ctr"/>
            <a:r>
              <a:rPr lang="en-US" dirty="0">
                <a:solidFill>
                  <a:srgbClr val="7C1B4E"/>
                </a:solidFill>
                <a:effectLst>
                  <a:outerShdw blurRad="50800" dist="38100" dir="2700000" algn="tl" rotWithShape="0">
                    <a:prstClr val="black">
                      <a:alpha val="40000"/>
                    </a:prstClr>
                  </a:outerShdw>
                </a:effectLst>
              </a:rPr>
              <a:t>MEET YOUR NEW BFF!</a:t>
            </a:r>
            <a:endParaRPr dirty="0">
              <a:solidFill>
                <a:srgbClr val="7C1B4E"/>
              </a:solidFill>
              <a:effectLst>
                <a:outerShdw blurRad="50800" dist="38100" dir="2700000" algn="tl" rotWithShape="0">
                  <a:prstClr val="black">
                    <a:alpha val="40000"/>
                  </a:prstClr>
                </a:outerShdw>
              </a:effectLst>
            </a:endParaRPr>
          </a:p>
        </p:txBody>
      </p:sp>
      <p:sp>
        <p:nvSpPr>
          <p:cNvPr id="2" name="TextBox 1">
            <a:extLst>
              <a:ext uri="{FF2B5EF4-FFF2-40B4-BE49-F238E27FC236}">
                <a16:creationId xmlns:a16="http://schemas.microsoft.com/office/drawing/2014/main" id="{DFFF963D-6085-AE4F-B681-E46077712185}"/>
              </a:ext>
            </a:extLst>
          </p:cNvPr>
          <p:cNvSpPr txBox="1"/>
          <p:nvPr/>
        </p:nvSpPr>
        <p:spPr>
          <a:xfrm>
            <a:off x="13766315" y="3072351"/>
            <a:ext cx="10157636" cy="7940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pPr marL="0" marR="0" indent="0" algn="ctr" defTabSz="1828800" rtl="0" fontAlgn="auto" latinLnBrk="0" hangingPunct="0">
              <a:lnSpc>
                <a:spcPct val="100000"/>
              </a:lnSpc>
              <a:spcBef>
                <a:spcPts val="0"/>
              </a:spcBef>
              <a:spcAft>
                <a:spcPts val="0"/>
              </a:spcAft>
              <a:buClrTx/>
              <a:buSzTx/>
              <a:buFontTx/>
              <a:buNone/>
              <a:tabLst/>
            </a:pPr>
            <a:r>
              <a:rPr kumimoji="0" lang="en-US" sz="6600" b="1" i="0" u="none" strike="noStrike" cap="none" spc="0" normalizeH="0" baseline="0" dirty="0">
                <a:ln>
                  <a:noFill/>
                </a:ln>
                <a:solidFill>
                  <a:schemeClr val="tx1">
                    <a:lumMod val="65000"/>
                    <a:lumOff val="35000"/>
                  </a:schemeClr>
                </a:solidFill>
                <a:effectLst>
                  <a:outerShdw blurRad="50800" dist="38100" dir="2700000" algn="tl" rotWithShape="0">
                    <a:prstClr val="black">
                      <a:alpha val="40000"/>
                    </a:prstClr>
                  </a:outerShdw>
                </a:effectLst>
                <a:uFillTx/>
                <a:latin typeface="+mn-lt"/>
                <a:ea typeface="+mn-ea"/>
                <a:cs typeface="+mn-cs"/>
                <a:sym typeface="Calibri"/>
              </a:rPr>
              <a:t>MFINITY Timeless Box</a:t>
            </a:r>
          </a:p>
          <a:p>
            <a:pPr marL="0" marR="0" indent="0" algn="l" defTabSz="1828800" rtl="0" fontAlgn="auto" latinLnBrk="0" hangingPunct="0">
              <a:lnSpc>
                <a:spcPct val="100000"/>
              </a:lnSpc>
              <a:spcBef>
                <a:spcPts val="0"/>
              </a:spcBef>
              <a:spcAft>
                <a:spcPts val="0"/>
              </a:spcAft>
              <a:buClrTx/>
              <a:buSzTx/>
              <a:buFontTx/>
              <a:buNone/>
              <a:tabLst/>
            </a:pPr>
            <a:endParaRPr lang="en-US" sz="2400" b="1" dirty="0">
              <a:solidFill>
                <a:schemeClr val="tx1">
                  <a:lumMod val="65000"/>
                  <a:lumOff val="35000"/>
                </a:schemeClr>
              </a:solidFill>
              <a:effectLst>
                <a:outerShdw blurRad="50800" dist="38100" dir="2700000" algn="tl" rotWithShape="0">
                  <a:prstClr val="black">
                    <a:alpha val="40000"/>
                  </a:prstClr>
                </a:outerShdw>
              </a:effectLst>
            </a:endParaRPr>
          </a:p>
          <a:p>
            <a:pPr marL="0" marR="0" indent="0" algn="l" defTabSz="1828800" rtl="0" fontAlgn="auto" latinLnBrk="0" hangingPunct="0">
              <a:lnSpc>
                <a:spcPct val="100000"/>
              </a:lnSpc>
              <a:spcBef>
                <a:spcPts val="0"/>
              </a:spcBef>
              <a:spcAft>
                <a:spcPts val="0"/>
              </a:spcAft>
              <a:buClrTx/>
              <a:buSzTx/>
              <a:buFontTx/>
              <a:buNone/>
              <a:tabLst/>
            </a:pPr>
            <a:r>
              <a:rPr kumimoji="0" lang="en-US" sz="5400" b="1" i="0" u="none" strike="noStrike" cap="none" spc="0" normalizeH="0" baseline="0" dirty="0">
                <a:ln>
                  <a:noFill/>
                </a:ln>
                <a:solidFill>
                  <a:schemeClr val="tx1">
                    <a:lumMod val="65000"/>
                    <a:lumOff val="35000"/>
                  </a:schemeClr>
                </a:solidFill>
                <a:effectLst>
                  <a:outerShdw blurRad="50800" dist="38100" dir="2700000" algn="tl" rotWithShape="0">
                    <a:prstClr val="black">
                      <a:alpha val="40000"/>
                    </a:prstClr>
                  </a:outerShdw>
                </a:effectLst>
                <a:uFillTx/>
                <a:latin typeface="+mn-lt"/>
                <a:ea typeface="+mn-ea"/>
                <a:cs typeface="+mn-cs"/>
                <a:sym typeface="Calibri"/>
              </a:rPr>
              <a:t>B – BEST </a:t>
            </a:r>
            <a:r>
              <a:rPr kumimoji="0" lang="en-US" sz="4800" i="0" u="none" strike="noStrike" cap="none" spc="0" normalizeH="0" baseline="0" dirty="0">
                <a:ln>
                  <a:noFill/>
                </a:ln>
                <a:solidFill>
                  <a:schemeClr val="tx1">
                    <a:lumMod val="65000"/>
                    <a:lumOff val="35000"/>
                  </a:schemeClr>
                </a:solidFill>
                <a:effectLst>
                  <a:outerShdw blurRad="50800" dist="38100" dir="2700000" algn="tl" rotWithShape="0">
                    <a:prstClr val="black">
                      <a:alpha val="40000"/>
                    </a:prstClr>
                  </a:outerShdw>
                </a:effectLst>
                <a:uFillTx/>
                <a:latin typeface="+mn-lt"/>
                <a:ea typeface="+mn-ea"/>
                <a:cs typeface="+mn-cs"/>
                <a:sym typeface="Calibri"/>
              </a:rPr>
              <a:t>Antioxidant</a:t>
            </a:r>
          </a:p>
          <a:p>
            <a:pPr marL="0" marR="0" indent="0" algn="l" defTabSz="1828800" rtl="0" fontAlgn="auto" latinLnBrk="0" hangingPunct="0">
              <a:lnSpc>
                <a:spcPct val="100000"/>
              </a:lnSpc>
              <a:spcBef>
                <a:spcPts val="0"/>
              </a:spcBef>
              <a:spcAft>
                <a:spcPts val="0"/>
              </a:spcAft>
              <a:buClrTx/>
              <a:buSzTx/>
              <a:buFontTx/>
              <a:buNone/>
              <a:tabLst/>
            </a:pPr>
            <a:r>
              <a:rPr lang="en-US" sz="5400" b="1" dirty="0">
                <a:solidFill>
                  <a:schemeClr val="tx1">
                    <a:lumMod val="65000"/>
                    <a:lumOff val="35000"/>
                  </a:schemeClr>
                </a:solidFill>
                <a:effectLst>
                  <a:outerShdw blurRad="50800" dist="38100" dir="2700000" algn="tl" rotWithShape="0">
                    <a:prstClr val="black">
                      <a:alpha val="40000"/>
                    </a:prstClr>
                  </a:outerShdw>
                </a:effectLst>
              </a:rPr>
              <a:t>F – FAT </a:t>
            </a:r>
            <a:r>
              <a:rPr lang="en-US" sz="4800" dirty="0">
                <a:solidFill>
                  <a:schemeClr val="tx1">
                    <a:lumMod val="65000"/>
                    <a:lumOff val="35000"/>
                  </a:schemeClr>
                </a:solidFill>
                <a:effectLst>
                  <a:outerShdw blurRad="50800" dist="38100" dir="2700000" algn="tl" rotWithShape="0">
                    <a:prstClr val="black">
                      <a:alpha val="40000"/>
                    </a:prstClr>
                  </a:outerShdw>
                </a:effectLst>
              </a:rPr>
              <a:t>Blocker</a:t>
            </a:r>
          </a:p>
          <a:p>
            <a:pPr marL="0" marR="0" indent="0" algn="l" defTabSz="1828800" rtl="0" fontAlgn="auto" latinLnBrk="0" hangingPunct="0">
              <a:lnSpc>
                <a:spcPct val="100000"/>
              </a:lnSpc>
              <a:spcBef>
                <a:spcPts val="0"/>
              </a:spcBef>
              <a:spcAft>
                <a:spcPts val="0"/>
              </a:spcAft>
              <a:buClrTx/>
              <a:buSzTx/>
              <a:buFontTx/>
              <a:buNone/>
              <a:tabLst/>
            </a:pPr>
            <a:r>
              <a:rPr kumimoji="0" lang="en-US" sz="5400" b="1" i="0" u="none" strike="noStrike" cap="none" spc="0" normalizeH="0" baseline="0" dirty="0">
                <a:ln>
                  <a:noFill/>
                </a:ln>
                <a:solidFill>
                  <a:schemeClr val="tx1">
                    <a:lumMod val="65000"/>
                    <a:lumOff val="35000"/>
                  </a:schemeClr>
                </a:solidFill>
                <a:effectLst>
                  <a:outerShdw blurRad="50800" dist="38100" dir="2700000" algn="tl" rotWithShape="0">
                    <a:prstClr val="black">
                      <a:alpha val="40000"/>
                    </a:prstClr>
                  </a:outerShdw>
                </a:effectLst>
                <a:uFillTx/>
                <a:latin typeface="+mn-lt"/>
                <a:ea typeface="+mn-ea"/>
                <a:cs typeface="+mn-cs"/>
                <a:sym typeface="Calibri"/>
              </a:rPr>
              <a:t>F – FOUNTAIN </a:t>
            </a:r>
            <a:r>
              <a:rPr kumimoji="0" lang="en-US" sz="4800" i="0" u="none" strike="noStrike" cap="none" spc="0" normalizeH="0" baseline="0" dirty="0">
                <a:ln>
                  <a:noFill/>
                </a:ln>
                <a:solidFill>
                  <a:schemeClr val="tx1">
                    <a:lumMod val="65000"/>
                    <a:lumOff val="35000"/>
                  </a:schemeClr>
                </a:solidFill>
                <a:effectLst>
                  <a:outerShdw blurRad="50800" dist="38100" dir="2700000" algn="tl" rotWithShape="0">
                    <a:prstClr val="black">
                      <a:alpha val="40000"/>
                    </a:prstClr>
                  </a:outerShdw>
                </a:effectLst>
                <a:uFillTx/>
                <a:latin typeface="+mn-lt"/>
                <a:ea typeface="+mn-ea"/>
                <a:cs typeface="+mn-cs"/>
                <a:sym typeface="Calibri"/>
              </a:rPr>
              <a:t>of Youth</a:t>
            </a:r>
          </a:p>
          <a:p>
            <a:pPr marL="0" marR="0" indent="0" algn="l" defTabSz="1828800" rtl="0" fontAlgn="auto" latinLnBrk="0" hangingPunct="0">
              <a:lnSpc>
                <a:spcPct val="100000"/>
              </a:lnSpc>
              <a:spcBef>
                <a:spcPts val="0"/>
              </a:spcBef>
              <a:spcAft>
                <a:spcPts val="0"/>
              </a:spcAft>
              <a:buClrTx/>
              <a:buSzTx/>
              <a:buFontTx/>
              <a:buNone/>
              <a:tabLst/>
            </a:pPr>
            <a:endParaRPr lang="en-US" sz="2400" b="1" dirty="0">
              <a:solidFill>
                <a:schemeClr val="tx1">
                  <a:lumMod val="65000"/>
                  <a:lumOff val="35000"/>
                </a:schemeClr>
              </a:solidFill>
              <a:effectLst>
                <a:outerShdw blurRad="50800" dist="38100" dir="2700000" algn="tl" rotWithShape="0">
                  <a:prstClr val="black">
                    <a:alpha val="40000"/>
                  </a:prstClr>
                </a:outerShdw>
              </a:effectLst>
            </a:endParaRPr>
          </a:p>
          <a:p>
            <a:pPr lvl="8"/>
            <a:r>
              <a:rPr kumimoji="0" lang="en-US" sz="4800" b="1" i="0" u="none" strike="noStrike" cap="none" spc="0" normalizeH="0" baseline="0" dirty="0">
                <a:ln>
                  <a:noFill/>
                </a:ln>
                <a:solidFill>
                  <a:schemeClr val="tx1">
                    <a:lumMod val="65000"/>
                    <a:lumOff val="35000"/>
                  </a:schemeClr>
                </a:solidFill>
                <a:effectLst>
                  <a:outerShdw blurRad="50800" dist="38100" dir="2700000" algn="tl" rotWithShape="0">
                    <a:prstClr val="black">
                      <a:alpha val="40000"/>
                    </a:prstClr>
                  </a:outerShdw>
                </a:effectLst>
                <a:uFillTx/>
                <a:latin typeface="+mn-lt"/>
                <a:ea typeface="+mn-ea"/>
                <a:cs typeface="+mn-cs"/>
                <a:sym typeface="Calibri"/>
              </a:rPr>
              <a:t>	</a:t>
            </a:r>
            <a:r>
              <a:rPr kumimoji="0" lang="en-US" sz="4800" b="1" i="1" u="none" strike="noStrike" cap="none" spc="0" normalizeH="0" baseline="0" dirty="0">
                <a:ln>
                  <a:noFill/>
                </a:ln>
                <a:solidFill>
                  <a:schemeClr val="tx1">
                    <a:lumMod val="65000"/>
                    <a:lumOff val="35000"/>
                  </a:schemeClr>
                </a:solidFill>
                <a:effectLst>
                  <a:outerShdw blurRad="50800" dist="38100" dir="2700000" algn="tl" rotWithShape="0">
                    <a:prstClr val="black">
                      <a:alpha val="40000"/>
                    </a:prstClr>
                  </a:outerShdw>
                </a:effectLst>
                <a:uFillTx/>
                <a:latin typeface="+mn-lt"/>
                <a:ea typeface="+mn-ea"/>
                <a:cs typeface="+mn-cs"/>
                <a:sym typeface="Calibri"/>
              </a:rPr>
              <a:t>2 MFINITY Oils</a:t>
            </a:r>
          </a:p>
          <a:p>
            <a:pPr lvl="5"/>
            <a:r>
              <a:rPr lang="en-US" sz="4800" b="1" i="1" dirty="0">
                <a:solidFill>
                  <a:schemeClr val="tx1">
                    <a:lumMod val="65000"/>
                    <a:lumOff val="35000"/>
                  </a:schemeClr>
                </a:solidFill>
                <a:effectLst>
                  <a:outerShdw blurRad="50800" dist="38100" dir="2700000" algn="tl" rotWithShape="0">
                    <a:prstClr val="black">
                      <a:alpha val="40000"/>
                    </a:prstClr>
                  </a:outerShdw>
                </a:effectLst>
              </a:rPr>
              <a:t>	MFINITY Boost</a:t>
            </a:r>
          </a:p>
          <a:p>
            <a:pPr lvl="5"/>
            <a:r>
              <a:rPr kumimoji="0" lang="en-US" sz="4800" b="1" i="1" u="none" strike="noStrike" cap="none" spc="0" normalizeH="0" baseline="0" dirty="0">
                <a:ln>
                  <a:noFill/>
                </a:ln>
                <a:solidFill>
                  <a:schemeClr val="tx1">
                    <a:lumMod val="65000"/>
                    <a:lumOff val="35000"/>
                  </a:schemeClr>
                </a:solidFill>
                <a:effectLst>
                  <a:outerShdw blurRad="50800" dist="38100" dir="2700000" algn="tl" rotWithShape="0">
                    <a:prstClr val="black">
                      <a:alpha val="40000"/>
                    </a:prstClr>
                  </a:outerShdw>
                </a:effectLst>
                <a:uFillTx/>
                <a:latin typeface="+mn-lt"/>
                <a:ea typeface="+mn-ea"/>
                <a:cs typeface="+mn-cs"/>
                <a:sym typeface="Calibri"/>
              </a:rPr>
              <a:t>	Marketing Materials</a:t>
            </a:r>
          </a:p>
          <a:p>
            <a:pPr marL="0" marR="0" indent="0" algn="l" defTabSz="1828800" rtl="0" fontAlgn="auto" latinLnBrk="0" hangingPunct="0">
              <a:lnSpc>
                <a:spcPct val="100000"/>
              </a:lnSpc>
              <a:spcBef>
                <a:spcPts val="0"/>
              </a:spcBef>
              <a:spcAft>
                <a:spcPts val="0"/>
              </a:spcAft>
              <a:buClrTx/>
              <a:buSzTx/>
              <a:buFontTx/>
              <a:buNone/>
              <a:tabLst/>
            </a:pPr>
            <a:endParaRPr lang="en-US" sz="2400" b="1" dirty="0">
              <a:solidFill>
                <a:schemeClr val="tx1">
                  <a:lumMod val="65000"/>
                  <a:lumOff val="35000"/>
                </a:schemeClr>
              </a:solidFill>
              <a:effectLst>
                <a:outerShdw blurRad="50800" dist="38100" dir="2700000" algn="tl" rotWithShape="0">
                  <a:prstClr val="black">
                    <a:alpha val="40000"/>
                  </a:prstClr>
                </a:outerShdw>
              </a:effectLst>
            </a:endParaRPr>
          </a:p>
          <a:p>
            <a:pPr marL="0" marR="0" indent="0" algn="ctr" defTabSz="1828800" rtl="0" fontAlgn="auto" latinLnBrk="0" hangingPunct="0">
              <a:lnSpc>
                <a:spcPct val="100000"/>
              </a:lnSpc>
              <a:spcBef>
                <a:spcPts val="0"/>
              </a:spcBef>
              <a:spcAft>
                <a:spcPts val="0"/>
              </a:spcAft>
              <a:buClrTx/>
              <a:buSzTx/>
              <a:buFontTx/>
              <a:buNone/>
              <a:tabLst/>
            </a:pPr>
            <a:r>
              <a:rPr lang="en-US" sz="6000" b="1" dirty="0">
                <a:solidFill>
                  <a:schemeClr val="tx1">
                    <a:lumMod val="65000"/>
                    <a:lumOff val="35000"/>
                  </a:schemeClr>
                </a:solidFill>
                <a:effectLst>
                  <a:outerShdw blurRad="50800" dist="38100" dir="2700000" algn="tl" rotWithShape="0">
                    <a:prstClr val="black">
                      <a:alpha val="40000"/>
                    </a:prstClr>
                  </a:outerShdw>
                </a:effectLst>
              </a:rPr>
              <a:t>$192.90 value – ONLY $99.95</a:t>
            </a:r>
            <a:endParaRPr kumimoji="0" lang="en-US" sz="4800" b="1" i="0" u="none" strike="noStrike" cap="none" spc="0" normalizeH="0" baseline="0" dirty="0">
              <a:ln>
                <a:noFill/>
              </a:ln>
              <a:solidFill>
                <a:schemeClr val="tx1">
                  <a:lumMod val="65000"/>
                  <a:lumOff val="35000"/>
                </a:schemeClr>
              </a:solidFill>
              <a:effectLst>
                <a:outerShdw blurRad="50800" dist="38100" dir="2700000" algn="tl" rotWithShape="0">
                  <a:prstClr val="black">
                    <a:alpha val="40000"/>
                  </a:prstClr>
                </a:outerShdw>
              </a:effectLst>
              <a:uFillTx/>
              <a:latin typeface="+mn-lt"/>
              <a:ea typeface="+mn-ea"/>
              <a:cs typeface="+mn-cs"/>
              <a:sym typeface="Calibri"/>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 name="OwenKristy-Mfinity.jpeg" descr="OwenKristy-Mfinity.jpeg"/>
          <p:cNvPicPr>
            <a:picLocks noChangeAspect="1"/>
          </p:cNvPicPr>
          <p:nvPr/>
        </p:nvPicPr>
        <p:blipFill>
          <a:blip r:embed="rId2"/>
          <a:stretch>
            <a:fillRect/>
          </a:stretch>
        </p:blipFill>
        <p:spPr>
          <a:xfrm>
            <a:off x="0" y="0"/>
            <a:ext cx="24384000" cy="11926396"/>
          </a:xfrm>
          <a:prstGeom prst="rect">
            <a:avLst/>
          </a:prstGeom>
          <a:ln w="12700">
            <a:miter lim="400000"/>
          </a:ln>
        </p:spPr>
      </p:pic>
      <p:sp>
        <p:nvSpPr>
          <p:cNvPr id="346" name="Rounded Rectangle"/>
          <p:cNvSpPr/>
          <p:nvPr/>
        </p:nvSpPr>
        <p:spPr>
          <a:xfrm>
            <a:off x="-1580774" y="6634615"/>
            <a:ext cx="16368454" cy="4776164"/>
          </a:xfrm>
          <a:prstGeom prst="roundRect">
            <a:avLst>
              <a:gd name="adj" fmla="val 40628"/>
            </a:avLst>
          </a:prstGeom>
          <a:gradFill>
            <a:gsLst>
              <a:gs pos="0">
                <a:srgbClr val="1EBED6"/>
              </a:gs>
              <a:gs pos="27462">
                <a:srgbClr val="4D6D92"/>
              </a:gs>
              <a:gs pos="73497">
                <a:srgbClr val="7C1B4E"/>
              </a:gs>
              <a:gs pos="100000">
                <a:srgbClr val="7C1B4E"/>
              </a:gs>
            </a:gsLst>
          </a:gradFill>
          <a:ln w="12700">
            <a:miter lim="400000"/>
          </a:ln>
        </p:spPr>
        <p:txBody>
          <a:bodyPr lIns="91437" tIns="91437" rIns="91437" bIns="91437" anchor="ctr"/>
          <a:lstStyle/>
          <a:p>
            <a:endParaRPr/>
          </a:p>
        </p:txBody>
      </p:sp>
      <p:sp>
        <p:nvSpPr>
          <p:cNvPr id="347" name="Neutralize free-radicals*…"/>
          <p:cNvSpPr txBox="1"/>
          <p:nvPr/>
        </p:nvSpPr>
        <p:spPr>
          <a:xfrm>
            <a:off x="1474584" y="6858000"/>
            <a:ext cx="7675000" cy="43564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rmAutofit/>
          </a:bodyPr>
          <a:lstStyle/>
          <a:p>
            <a:pPr marL="331470" indent="-331470" defTabSz="1591055">
              <a:lnSpc>
                <a:spcPct val="120000"/>
              </a:lnSpc>
              <a:spcBef>
                <a:spcPts val="100"/>
              </a:spcBef>
              <a:buSzPct val="100000"/>
              <a:buChar char="•"/>
              <a:defRPr sz="3300" b="1">
                <a:solidFill>
                  <a:srgbClr val="FFFFFF"/>
                </a:solidFill>
                <a:latin typeface="Open Sans"/>
                <a:ea typeface="Open Sans"/>
                <a:cs typeface="Open Sans"/>
                <a:sym typeface="Open Sans"/>
              </a:defRPr>
            </a:pPr>
            <a:r>
              <a:rPr>
                <a:effectLst>
                  <a:outerShdw blurRad="50800" dist="38100" dir="2700000" algn="tl" rotWithShape="0">
                    <a:prstClr val="black">
                      <a:alpha val="40000"/>
                    </a:prstClr>
                  </a:outerShdw>
                </a:effectLst>
              </a:rPr>
              <a:t>Neutralize free-radicals*</a:t>
            </a:r>
          </a:p>
          <a:p>
            <a:pPr marL="331470" indent="-331470" defTabSz="1591055">
              <a:lnSpc>
                <a:spcPct val="120000"/>
              </a:lnSpc>
              <a:spcBef>
                <a:spcPts val="100"/>
              </a:spcBef>
              <a:buSzPct val="100000"/>
              <a:buChar char="•"/>
              <a:defRPr sz="3300" b="1">
                <a:solidFill>
                  <a:srgbClr val="FFFFFF"/>
                </a:solidFill>
                <a:latin typeface="Open Sans"/>
                <a:ea typeface="Open Sans"/>
                <a:cs typeface="Open Sans"/>
                <a:sym typeface="Open Sans"/>
              </a:defRPr>
            </a:pPr>
            <a:r>
              <a:rPr>
                <a:effectLst>
                  <a:outerShdw blurRad="50800" dist="38100" dir="2700000" algn="tl" rotWithShape="0">
                    <a:prstClr val="black">
                      <a:alpha val="40000"/>
                    </a:prstClr>
                  </a:outerShdw>
                </a:effectLst>
              </a:rPr>
              <a:t>Support healthy digestion*</a:t>
            </a:r>
          </a:p>
          <a:p>
            <a:pPr marL="331470" indent="-331470" defTabSz="1591055">
              <a:lnSpc>
                <a:spcPct val="120000"/>
              </a:lnSpc>
              <a:spcBef>
                <a:spcPts val="100"/>
              </a:spcBef>
              <a:buSzPct val="100000"/>
              <a:buChar char="•"/>
              <a:defRPr sz="3300" b="1">
                <a:solidFill>
                  <a:srgbClr val="FFFFFF"/>
                </a:solidFill>
                <a:latin typeface="Open Sans"/>
                <a:ea typeface="Open Sans"/>
                <a:cs typeface="Open Sans"/>
                <a:sym typeface="Open Sans"/>
              </a:defRPr>
            </a:pPr>
            <a:r>
              <a:rPr>
                <a:effectLst>
                  <a:outerShdw blurRad="50800" dist="38100" dir="2700000" algn="tl" rotWithShape="0">
                    <a:prstClr val="black">
                      <a:alpha val="40000"/>
                    </a:prstClr>
                  </a:outerShdw>
                </a:effectLst>
              </a:rPr>
              <a:t>Fight inflammation*</a:t>
            </a:r>
          </a:p>
          <a:p>
            <a:pPr marL="331470" indent="-331470" defTabSz="1591055">
              <a:lnSpc>
                <a:spcPct val="120000"/>
              </a:lnSpc>
              <a:spcBef>
                <a:spcPts val="100"/>
              </a:spcBef>
              <a:buSzPct val="100000"/>
              <a:buChar char="•"/>
              <a:defRPr sz="3300" b="1">
                <a:solidFill>
                  <a:srgbClr val="FFFFFF"/>
                </a:solidFill>
                <a:latin typeface="Open Sans"/>
                <a:ea typeface="Open Sans"/>
                <a:cs typeface="Open Sans"/>
                <a:sym typeface="Open Sans"/>
              </a:defRPr>
            </a:pPr>
            <a:r>
              <a:rPr>
                <a:effectLst>
                  <a:outerShdw blurRad="50800" dist="38100" dir="2700000" algn="tl" rotWithShape="0">
                    <a:prstClr val="black">
                      <a:alpha val="40000"/>
                    </a:prstClr>
                  </a:outerShdw>
                </a:effectLst>
              </a:rPr>
              <a:t>Promote beautiful skin*</a:t>
            </a:r>
          </a:p>
          <a:p>
            <a:pPr marL="331470" indent="-331470" defTabSz="1591055">
              <a:lnSpc>
                <a:spcPct val="120000"/>
              </a:lnSpc>
              <a:spcBef>
                <a:spcPts val="100"/>
              </a:spcBef>
              <a:buSzPct val="100000"/>
              <a:buChar char="•"/>
              <a:defRPr sz="3300" b="1">
                <a:solidFill>
                  <a:srgbClr val="FFFFFF"/>
                </a:solidFill>
                <a:latin typeface="Open Sans"/>
                <a:ea typeface="Open Sans"/>
                <a:cs typeface="Open Sans"/>
                <a:sym typeface="Open Sans"/>
              </a:defRPr>
            </a:pPr>
            <a:r>
              <a:rPr>
                <a:effectLst>
                  <a:outerShdw blurRad="50800" dist="38100" dir="2700000" algn="tl" rotWithShape="0">
                    <a:prstClr val="black">
                      <a:alpha val="40000"/>
                    </a:prstClr>
                  </a:outerShdw>
                </a:effectLst>
              </a:rPr>
              <a:t>Enjoy healthy energy*</a:t>
            </a:r>
          </a:p>
          <a:p>
            <a:pPr marL="331470" indent="-331470" defTabSz="1591055">
              <a:lnSpc>
                <a:spcPct val="120000"/>
              </a:lnSpc>
              <a:spcBef>
                <a:spcPts val="100"/>
              </a:spcBef>
              <a:buSzPct val="100000"/>
              <a:buChar char="•"/>
              <a:defRPr sz="3300" b="1">
                <a:solidFill>
                  <a:srgbClr val="FFFFFF"/>
                </a:solidFill>
                <a:latin typeface="Open Sans"/>
                <a:ea typeface="Open Sans"/>
                <a:cs typeface="Open Sans"/>
                <a:sym typeface="Open Sans"/>
              </a:defRPr>
            </a:pPr>
            <a:r>
              <a:rPr>
                <a:effectLst>
                  <a:outerShdw blurRad="50800" dist="38100" dir="2700000" algn="tl" rotWithShape="0">
                    <a:prstClr val="black">
                      <a:alpha val="40000"/>
                    </a:prstClr>
                  </a:outerShdw>
                </a:effectLst>
              </a:rPr>
              <a:t>Initiate daily detoxification*</a:t>
            </a:r>
          </a:p>
        </p:txBody>
      </p:sp>
      <p:sp>
        <p:nvSpPr>
          <p:cNvPr id="348" name="CORE HEALTH PACKS"/>
          <p:cNvSpPr txBox="1">
            <a:spLocks noGrp="1"/>
          </p:cNvSpPr>
          <p:nvPr>
            <p:ph type="title"/>
          </p:nvPr>
        </p:nvSpPr>
        <p:spPr>
          <a:xfrm>
            <a:off x="1778961" y="797383"/>
            <a:ext cx="10566980" cy="1988345"/>
          </a:xfrm>
          <a:prstGeom prst="rect">
            <a:avLst/>
          </a:prstGeom>
        </p:spPr>
        <p:txBody>
          <a:bodyPr/>
          <a:lstStyle>
            <a:lvl1pPr defTabSz="1609344">
              <a:defRPr sz="7200" b="1">
                <a:solidFill>
                  <a:srgbClr val="000000"/>
                </a:solidFill>
              </a:defRPr>
            </a:lvl1pPr>
          </a:lstStyle>
          <a:p>
            <a:r>
              <a:rPr dirty="0">
                <a:solidFill>
                  <a:srgbClr val="7C1B4E"/>
                </a:solidFill>
                <a:effectLst>
                  <a:outerShdw blurRad="50800" dist="38100" dir="2700000" algn="tl" rotWithShape="0">
                    <a:prstClr val="black">
                      <a:alpha val="40000"/>
                    </a:prstClr>
                  </a:outerShdw>
                </a:effectLst>
              </a:rPr>
              <a:t>CORE HEALTH PACKS</a:t>
            </a:r>
          </a:p>
        </p:txBody>
      </p:sp>
      <p:sp>
        <p:nvSpPr>
          <p:cNvPr id="349" name="Give your body what it needs to repair, rebuild, and restore itself every day.…"/>
          <p:cNvSpPr txBox="1">
            <a:spLocks noGrp="1"/>
          </p:cNvSpPr>
          <p:nvPr>
            <p:ph type="body" sz="quarter" idx="1"/>
          </p:nvPr>
        </p:nvSpPr>
        <p:spPr>
          <a:xfrm>
            <a:off x="1778962" y="2785727"/>
            <a:ext cx="9648981" cy="3328450"/>
          </a:xfrm>
          <a:prstGeom prst="rect">
            <a:avLst/>
          </a:prstGeom>
        </p:spPr>
        <p:txBody>
          <a:bodyPr>
            <a:normAutofit/>
          </a:bodyPr>
          <a:lstStyle/>
          <a:p>
            <a:pPr defTabSz="1591055">
              <a:spcBef>
                <a:spcPts val="1600"/>
              </a:spcBef>
              <a:defRPr sz="3600">
                <a:solidFill>
                  <a:srgbClr val="000000"/>
                </a:solidFill>
              </a:defRPr>
            </a:pPr>
            <a:r>
              <a:rPr sz="4000" dirty="0">
                <a:solidFill>
                  <a:schemeClr val="tx1">
                    <a:lumMod val="65000"/>
                    <a:lumOff val="35000"/>
                  </a:schemeClr>
                </a:solidFill>
                <a:effectLst>
                  <a:outerShdw blurRad="50800" dist="38100" dir="2700000" algn="tl" rotWithShape="0">
                    <a:prstClr val="black">
                      <a:alpha val="40000"/>
                    </a:prstClr>
                  </a:outerShdw>
                </a:effectLst>
                <a:latin typeface="+mn-lt"/>
              </a:rPr>
              <a:t>Give your body what it needs to </a:t>
            </a:r>
            <a:r>
              <a:rPr sz="4000" b="1" dirty="0">
                <a:solidFill>
                  <a:schemeClr val="tx1">
                    <a:lumMod val="65000"/>
                    <a:lumOff val="35000"/>
                  </a:schemeClr>
                </a:solidFill>
                <a:effectLst>
                  <a:outerShdw blurRad="50800" dist="38100" dir="2700000" algn="tl" rotWithShape="0">
                    <a:prstClr val="black">
                      <a:alpha val="40000"/>
                    </a:prstClr>
                  </a:outerShdw>
                </a:effectLst>
                <a:latin typeface="+mn-lt"/>
              </a:rPr>
              <a:t>repair, rebuild, and restore itself every day</a:t>
            </a:r>
            <a:r>
              <a:rPr sz="4000" dirty="0">
                <a:solidFill>
                  <a:schemeClr val="tx1">
                    <a:lumMod val="65000"/>
                    <a:lumOff val="35000"/>
                  </a:schemeClr>
                </a:solidFill>
                <a:effectLst>
                  <a:outerShdw blurRad="50800" dist="38100" dir="2700000" algn="tl" rotWithShape="0">
                    <a:prstClr val="black">
                      <a:alpha val="40000"/>
                    </a:prstClr>
                  </a:outerShdw>
                </a:effectLst>
                <a:latin typeface="+mn-lt"/>
              </a:rPr>
              <a:t>. </a:t>
            </a:r>
          </a:p>
          <a:p>
            <a:pPr defTabSz="1591055">
              <a:spcBef>
                <a:spcPts val="1600"/>
              </a:spcBef>
              <a:defRPr sz="3600">
                <a:solidFill>
                  <a:srgbClr val="000000"/>
                </a:solidFill>
              </a:defRPr>
            </a:pPr>
            <a:r>
              <a:rPr sz="4000" dirty="0">
                <a:solidFill>
                  <a:schemeClr val="tx1">
                    <a:lumMod val="65000"/>
                    <a:lumOff val="35000"/>
                  </a:schemeClr>
                </a:solidFill>
                <a:effectLst>
                  <a:outerShdw blurRad="50800" dist="38100" dir="2700000" algn="tl" rotWithShape="0">
                    <a:prstClr val="black">
                      <a:alpha val="40000"/>
                    </a:prstClr>
                  </a:outerShdw>
                </a:effectLst>
                <a:latin typeface="+mn-lt"/>
              </a:rPr>
              <a:t>Core Health Packs contain </a:t>
            </a:r>
            <a:r>
              <a:rPr sz="4000" b="1" dirty="0">
                <a:solidFill>
                  <a:schemeClr val="tx1">
                    <a:lumMod val="65000"/>
                    <a:lumOff val="35000"/>
                  </a:schemeClr>
                </a:solidFill>
                <a:effectLst>
                  <a:outerShdw blurRad="50800" dist="38100" dir="2700000" algn="tl" rotWithShape="0">
                    <a:prstClr val="black">
                      <a:alpha val="40000"/>
                    </a:prstClr>
                  </a:outerShdw>
                </a:effectLst>
                <a:latin typeface="+mn-lt"/>
              </a:rPr>
              <a:t>potent superfoods,</a:t>
            </a:r>
            <a:r>
              <a:rPr sz="4000" dirty="0">
                <a:solidFill>
                  <a:schemeClr val="tx1">
                    <a:lumMod val="65000"/>
                    <a:lumOff val="35000"/>
                  </a:schemeClr>
                </a:solidFill>
                <a:effectLst>
                  <a:outerShdw blurRad="50800" dist="38100" dir="2700000" algn="tl" rotWithShape="0">
                    <a:prstClr val="black">
                      <a:alpha val="40000"/>
                    </a:prstClr>
                  </a:outerShdw>
                </a:effectLst>
                <a:latin typeface="+mn-lt"/>
              </a:rPr>
              <a:t> </a:t>
            </a:r>
            <a:r>
              <a:rPr sz="4000" b="1" dirty="0">
                <a:solidFill>
                  <a:schemeClr val="tx1">
                    <a:lumMod val="65000"/>
                    <a:lumOff val="35000"/>
                  </a:schemeClr>
                </a:solidFill>
                <a:effectLst>
                  <a:outerShdw blurRad="50800" dist="38100" dir="2700000" algn="tl" rotWithShape="0">
                    <a:prstClr val="black">
                      <a:alpha val="40000"/>
                    </a:prstClr>
                  </a:outerShdw>
                </a:effectLst>
                <a:latin typeface="+mn-lt"/>
              </a:rPr>
              <a:t>supplements, and nutritional hydration.</a:t>
            </a:r>
          </a:p>
        </p:txBody>
      </p:sp>
      <p:sp>
        <p:nvSpPr>
          <p:cNvPr id="350" name="“These statements have not been evaluated by the FDA. Mfinity products are not intended to diagnose, treat, cure, or prevent any disease, nor should they be used as a substitute for any medication you may currently be using.  We do not offer medical advi"/>
          <p:cNvSpPr txBox="1"/>
          <p:nvPr/>
        </p:nvSpPr>
        <p:spPr>
          <a:xfrm>
            <a:off x="1474585" y="12223415"/>
            <a:ext cx="14794770" cy="1210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rmAutofit/>
          </a:bodyPr>
          <a:lstStyle>
            <a:lvl1pPr defTabSz="1591055">
              <a:lnSpc>
                <a:spcPct val="90000"/>
              </a:lnSpc>
              <a:spcBef>
                <a:spcPts val="4600"/>
              </a:spcBef>
              <a:defRPr sz="2000" i="1">
                <a:solidFill>
                  <a:srgbClr val="FFFFFF">
                    <a:alpha val="66278"/>
                  </a:srgbClr>
                </a:solidFill>
                <a:latin typeface="Open Sans"/>
                <a:ea typeface="Open Sans"/>
                <a:cs typeface="Open Sans"/>
                <a:sym typeface="Open Sans"/>
              </a:defRPr>
            </a:lvl1pPr>
          </a:lstStyle>
          <a:p>
            <a:r>
              <a:t>“These statements have not been evaluated by the FDA. Mfinity products are not intended to diagnose, treat, cure, or prevent any disease, nor should they be used as a substitute for any medication you may currently be using.  We do not offer medical advice.  Please consult with your medical professional before starting, stopping, or adjusting any medications.”</a:t>
            </a:r>
          </a:p>
        </p:txBody>
      </p:sp>
      <p:pic>
        <p:nvPicPr>
          <p:cNvPr id="351" name="AdobeStock_404437699.jpeg" descr="AdobeStock_404437699.jpeg"/>
          <p:cNvPicPr>
            <a:picLocks noChangeAspect="1"/>
          </p:cNvPicPr>
          <p:nvPr/>
        </p:nvPicPr>
        <p:blipFill>
          <a:blip r:embed="rId3"/>
          <a:stretch>
            <a:fillRect/>
          </a:stretch>
        </p:blipFill>
        <p:spPr>
          <a:xfrm>
            <a:off x="13134880" y="-282023"/>
            <a:ext cx="17771178" cy="12240287"/>
          </a:xfrm>
          <a:prstGeom prst="rect">
            <a:avLst/>
          </a:prstGeom>
          <a:ln w="12700">
            <a:miter lim="400000"/>
          </a:ln>
        </p:spPr>
      </p:pic>
      <p:pic>
        <p:nvPicPr>
          <p:cNvPr id="352" name="Cart-MY001E Core Starter.jpg" descr="Cart-MY001E Core Starter.jpg"/>
          <p:cNvPicPr>
            <a:picLocks noChangeAspect="1"/>
          </p:cNvPicPr>
          <p:nvPr/>
        </p:nvPicPr>
        <p:blipFill>
          <a:blip r:embed="rId4"/>
          <a:stretch>
            <a:fillRect/>
          </a:stretch>
        </p:blipFill>
        <p:spPr>
          <a:xfrm>
            <a:off x="10087392" y="5592736"/>
            <a:ext cx="6094668" cy="6094746"/>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8036" y="0"/>
                  <a:pt x="5272" y="1054"/>
                  <a:pt x="3163" y="3163"/>
                </a:cubicBezTo>
                <a:cubicBezTo>
                  <a:pt x="1054" y="5272"/>
                  <a:pt x="0" y="8035"/>
                  <a:pt x="0" y="10799"/>
                </a:cubicBezTo>
                <a:cubicBezTo>
                  <a:pt x="0" y="13563"/>
                  <a:pt x="1054" y="16328"/>
                  <a:pt x="3163" y="18437"/>
                </a:cubicBezTo>
                <a:cubicBezTo>
                  <a:pt x="5272" y="20545"/>
                  <a:pt x="8035" y="21600"/>
                  <a:pt x="10799" y="21600"/>
                </a:cubicBezTo>
                <a:cubicBezTo>
                  <a:pt x="13563" y="21600"/>
                  <a:pt x="16326" y="20545"/>
                  <a:pt x="18434" y="18437"/>
                </a:cubicBezTo>
                <a:cubicBezTo>
                  <a:pt x="20543" y="16328"/>
                  <a:pt x="21600" y="13563"/>
                  <a:pt x="21600" y="10799"/>
                </a:cubicBezTo>
                <a:cubicBezTo>
                  <a:pt x="21600" y="8035"/>
                  <a:pt x="20543" y="5272"/>
                  <a:pt x="18434" y="3163"/>
                </a:cubicBezTo>
                <a:cubicBezTo>
                  <a:pt x="16326" y="1054"/>
                  <a:pt x="13565" y="0"/>
                  <a:pt x="10801" y="0"/>
                </a:cubicBezTo>
                <a:close/>
              </a:path>
            </a:pathLst>
          </a:custGeom>
          <a:ln w="25400">
            <a:solidFill>
              <a:srgbClr val="7C1B4E"/>
            </a:solidFill>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 name="OwenKristy-Mfinity.jpeg" descr="OwenKristy-Mfinity.jpeg"/>
          <p:cNvPicPr>
            <a:picLocks noChangeAspect="1"/>
          </p:cNvPicPr>
          <p:nvPr/>
        </p:nvPicPr>
        <p:blipFill>
          <a:blip r:embed="rId2"/>
          <a:stretch>
            <a:fillRect/>
          </a:stretch>
        </p:blipFill>
        <p:spPr>
          <a:xfrm>
            <a:off x="0" y="0"/>
            <a:ext cx="24384000" cy="11926396"/>
          </a:xfrm>
          <a:prstGeom prst="rect">
            <a:avLst/>
          </a:prstGeom>
          <a:ln w="12700">
            <a:miter lim="400000"/>
          </a:ln>
        </p:spPr>
      </p:pic>
      <p:sp>
        <p:nvSpPr>
          <p:cNvPr id="355" name="Rounded Rectangle"/>
          <p:cNvSpPr/>
          <p:nvPr/>
        </p:nvSpPr>
        <p:spPr>
          <a:xfrm>
            <a:off x="-1580774" y="7872593"/>
            <a:ext cx="16368454" cy="3538184"/>
          </a:xfrm>
          <a:prstGeom prst="roundRect">
            <a:avLst>
              <a:gd name="adj" fmla="val 50000"/>
            </a:avLst>
          </a:prstGeom>
          <a:gradFill>
            <a:gsLst>
              <a:gs pos="0">
                <a:srgbClr val="1EBED6"/>
              </a:gs>
              <a:gs pos="27462">
                <a:srgbClr val="4D6D92"/>
              </a:gs>
              <a:gs pos="73497">
                <a:srgbClr val="7C1B4E"/>
              </a:gs>
              <a:gs pos="100000">
                <a:srgbClr val="7C1B4E"/>
              </a:gs>
            </a:gsLst>
          </a:gradFill>
          <a:ln w="12700">
            <a:miter lim="400000"/>
          </a:ln>
        </p:spPr>
        <p:txBody>
          <a:bodyPr lIns="91437" tIns="91437" rIns="91437" bIns="91437" anchor="ctr"/>
          <a:lstStyle/>
          <a:p>
            <a:endParaRPr/>
          </a:p>
        </p:txBody>
      </p:sp>
      <p:sp>
        <p:nvSpPr>
          <p:cNvPr id="356" name="CORE HEALTH benefits plus:…"/>
          <p:cNvSpPr txBox="1"/>
          <p:nvPr/>
        </p:nvSpPr>
        <p:spPr>
          <a:xfrm>
            <a:off x="1474584" y="8068933"/>
            <a:ext cx="7675000" cy="31455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rmAutofit/>
          </a:bodyPr>
          <a:lstStyle/>
          <a:p>
            <a:pPr defTabSz="1645917">
              <a:lnSpc>
                <a:spcPct val="120000"/>
              </a:lnSpc>
              <a:spcBef>
                <a:spcPts val="100"/>
              </a:spcBef>
              <a:defRPr sz="3400" b="1">
                <a:solidFill>
                  <a:srgbClr val="FFFFFF"/>
                </a:solidFill>
                <a:latin typeface="Open Sans"/>
                <a:ea typeface="Open Sans"/>
                <a:cs typeface="Open Sans"/>
                <a:sym typeface="Open Sans"/>
              </a:defRPr>
            </a:pPr>
            <a:r>
              <a:rPr>
                <a:effectLst>
                  <a:outerShdw blurRad="50800" dist="38100" dir="2700000" algn="tl" rotWithShape="0">
                    <a:prstClr val="black">
                      <a:alpha val="40000"/>
                    </a:prstClr>
                  </a:outerShdw>
                </a:effectLst>
              </a:rPr>
              <a:t>CORE HEALTH benefits plus:</a:t>
            </a:r>
          </a:p>
          <a:p>
            <a:pPr marL="342900" indent="-342900" defTabSz="1645917">
              <a:lnSpc>
                <a:spcPct val="120000"/>
              </a:lnSpc>
              <a:spcBef>
                <a:spcPts val="100"/>
              </a:spcBef>
              <a:buSzPct val="100000"/>
              <a:buChar char="•"/>
              <a:defRPr sz="3400" b="1">
                <a:solidFill>
                  <a:srgbClr val="FFFFFF"/>
                </a:solidFill>
                <a:latin typeface="Open Sans"/>
                <a:ea typeface="Open Sans"/>
                <a:cs typeface="Open Sans"/>
                <a:sym typeface="Open Sans"/>
              </a:defRPr>
            </a:pPr>
            <a:r>
              <a:rPr>
                <a:effectLst>
                  <a:outerShdw blurRad="50800" dist="38100" dir="2700000" algn="tl" rotWithShape="0">
                    <a:prstClr val="black">
                      <a:alpha val="40000"/>
                    </a:prstClr>
                  </a:outerShdw>
                </a:effectLst>
              </a:rPr>
              <a:t>Support healthy fat loss*</a:t>
            </a:r>
          </a:p>
          <a:p>
            <a:pPr marL="342900" indent="-342900" defTabSz="1645917">
              <a:lnSpc>
                <a:spcPct val="120000"/>
              </a:lnSpc>
              <a:spcBef>
                <a:spcPts val="100"/>
              </a:spcBef>
              <a:buSzPct val="100000"/>
              <a:buChar char="•"/>
              <a:defRPr sz="3400" b="1">
                <a:solidFill>
                  <a:srgbClr val="FFFFFF"/>
                </a:solidFill>
                <a:latin typeface="Open Sans"/>
                <a:ea typeface="Open Sans"/>
                <a:cs typeface="Open Sans"/>
                <a:sym typeface="Open Sans"/>
              </a:defRPr>
            </a:pPr>
            <a:r>
              <a:rPr>
                <a:effectLst>
                  <a:outerShdw blurRad="50800" dist="38100" dir="2700000" algn="tl" rotWithShape="0">
                    <a:prstClr val="black">
                      <a:alpha val="40000"/>
                    </a:prstClr>
                  </a:outerShdw>
                </a:effectLst>
              </a:rPr>
              <a:t>The world’s most delicious shake</a:t>
            </a:r>
          </a:p>
          <a:p>
            <a:pPr marL="342900" indent="-342900" defTabSz="1645917">
              <a:lnSpc>
                <a:spcPct val="120000"/>
              </a:lnSpc>
              <a:spcBef>
                <a:spcPts val="100"/>
              </a:spcBef>
              <a:buSzPct val="100000"/>
              <a:buChar char="•"/>
              <a:defRPr sz="3400" b="1">
                <a:solidFill>
                  <a:srgbClr val="FFFFFF"/>
                </a:solidFill>
                <a:latin typeface="Open Sans"/>
                <a:ea typeface="Open Sans"/>
                <a:cs typeface="Open Sans"/>
                <a:sym typeface="Open Sans"/>
              </a:defRPr>
            </a:pPr>
            <a:r>
              <a:rPr>
                <a:effectLst>
                  <a:outerShdw blurRad="50800" dist="38100" dir="2700000" algn="tl" rotWithShape="0">
                    <a:prstClr val="black">
                      <a:alpha val="40000"/>
                    </a:prstClr>
                  </a:outerShdw>
                </a:effectLst>
              </a:rPr>
              <a:t>Promote heightened activity*</a:t>
            </a:r>
          </a:p>
        </p:txBody>
      </p:sp>
      <p:sp>
        <p:nvSpPr>
          <p:cNvPr id="357" name="FAT LOSS &amp; FITNESS"/>
          <p:cNvSpPr txBox="1">
            <a:spLocks noGrp="1"/>
          </p:cNvSpPr>
          <p:nvPr>
            <p:ph type="title"/>
          </p:nvPr>
        </p:nvSpPr>
        <p:spPr>
          <a:xfrm>
            <a:off x="1778961" y="797383"/>
            <a:ext cx="10566980" cy="1988345"/>
          </a:xfrm>
          <a:prstGeom prst="rect">
            <a:avLst/>
          </a:prstGeom>
        </p:spPr>
        <p:txBody>
          <a:bodyPr/>
          <a:lstStyle>
            <a:lvl1pPr defTabSz="1700783">
              <a:defRPr sz="7500" b="1">
                <a:solidFill>
                  <a:srgbClr val="000000"/>
                </a:solidFill>
              </a:defRPr>
            </a:lvl1pPr>
          </a:lstStyle>
          <a:p>
            <a:r>
              <a:rPr dirty="0">
                <a:solidFill>
                  <a:srgbClr val="7C1B4E"/>
                </a:solidFill>
                <a:effectLst>
                  <a:outerShdw blurRad="50800" dist="38100" dir="2700000" algn="tl" rotWithShape="0">
                    <a:prstClr val="black">
                      <a:alpha val="40000"/>
                    </a:prstClr>
                  </a:outerShdw>
                </a:effectLst>
              </a:rPr>
              <a:t>FAT LOSS &amp; FITNESS</a:t>
            </a:r>
          </a:p>
        </p:txBody>
      </p:sp>
      <p:sp>
        <p:nvSpPr>
          <p:cNvPr id="358" name="Access your body’s natural fat burning mode and watch the pounds and inches melt away!…"/>
          <p:cNvSpPr txBox="1">
            <a:spLocks noGrp="1"/>
          </p:cNvSpPr>
          <p:nvPr>
            <p:ph type="body" sz="quarter" idx="1"/>
          </p:nvPr>
        </p:nvSpPr>
        <p:spPr>
          <a:xfrm>
            <a:off x="1778961" y="2758682"/>
            <a:ext cx="9507115" cy="3704736"/>
          </a:xfrm>
          <a:prstGeom prst="rect">
            <a:avLst/>
          </a:prstGeom>
        </p:spPr>
        <p:txBody>
          <a:bodyPr>
            <a:normAutofit/>
          </a:bodyPr>
          <a:lstStyle/>
          <a:p>
            <a:pPr defTabSz="1517902">
              <a:spcBef>
                <a:spcPts val="1500"/>
              </a:spcBef>
              <a:defRPr sz="3400">
                <a:solidFill>
                  <a:srgbClr val="000000"/>
                </a:solidFill>
              </a:defRPr>
            </a:pPr>
            <a:r>
              <a:rPr sz="4000" b="1" dirty="0">
                <a:solidFill>
                  <a:schemeClr val="tx1">
                    <a:lumMod val="65000"/>
                    <a:lumOff val="35000"/>
                  </a:schemeClr>
                </a:solidFill>
                <a:effectLst>
                  <a:outerShdw blurRad="50800" dist="38100" dir="2700000" algn="tl" rotWithShape="0">
                    <a:prstClr val="black">
                      <a:alpha val="40000"/>
                    </a:prstClr>
                  </a:outerShdw>
                </a:effectLst>
                <a:latin typeface="+mn-lt"/>
              </a:rPr>
              <a:t>Access your body’s natural fat burning mode and watch the pounds and inches melt away! </a:t>
            </a:r>
          </a:p>
          <a:p>
            <a:pPr defTabSz="1517902">
              <a:spcBef>
                <a:spcPts val="1500"/>
              </a:spcBef>
              <a:defRPr sz="3400">
                <a:solidFill>
                  <a:srgbClr val="000000"/>
                </a:solidFill>
              </a:defRPr>
            </a:pPr>
            <a:r>
              <a:rPr sz="4000" b="1" dirty="0">
                <a:solidFill>
                  <a:schemeClr val="tx1">
                    <a:lumMod val="65000"/>
                    <a:lumOff val="35000"/>
                  </a:schemeClr>
                </a:solidFill>
                <a:effectLst>
                  <a:outerShdw blurRad="50800" dist="38100" dir="2700000" algn="tl" rotWithShape="0">
                    <a:prstClr val="black">
                      <a:alpha val="40000"/>
                    </a:prstClr>
                  </a:outerShdw>
                </a:effectLst>
                <a:latin typeface="+mn-lt"/>
              </a:rPr>
              <a:t>Fat Loss/Fitness Packs include Core Health products and our delicious FUEL meal replacement shake and BURN capsules.</a:t>
            </a:r>
          </a:p>
        </p:txBody>
      </p:sp>
      <p:sp>
        <p:nvSpPr>
          <p:cNvPr id="359" name="“These statements have not been evaluated by the FDA. Mfinity products are not intended to diagnose, treat, cure, or prevent any disease, nor should they be used as a substitute for any medication you may currently be using.  We do not offer medical advi"/>
          <p:cNvSpPr txBox="1"/>
          <p:nvPr/>
        </p:nvSpPr>
        <p:spPr>
          <a:xfrm>
            <a:off x="1474585" y="12223415"/>
            <a:ext cx="14794770" cy="1210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rmAutofit/>
          </a:bodyPr>
          <a:lstStyle>
            <a:lvl1pPr defTabSz="1591055">
              <a:lnSpc>
                <a:spcPct val="90000"/>
              </a:lnSpc>
              <a:spcBef>
                <a:spcPts val="4600"/>
              </a:spcBef>
              <a:defRPr sz="2000" i="1">
                <a:solidFill>
                  <a:srgbClr val="FFFFFF">
                    <a:alpha val="66278"/>
                  </a:srgbClr>
                </a:solidFill>
                <a:latin typeface="Open Sans"/>
                <a:ea typeface="Open Sans"/>
                <a:cs typeface="Open Sans"/>
                <a:sym typeface="Open Sans"/>
              </a:defRPr>
            </a:lvl1pPr>
          </a:lstStyle>
          <a:p>
            <a:r>
              <a:t>“These statements have not been evaluated by the FDA. Mfinity products are not intended to diagnose, treat, cure, or prevent any disease, nor should they be used as a substitute for any medication you may currently be using.  We do not offer medical advice.  Please consult with your medical professional before starting, stopping, or adjusting any medications.”</a:t>
            </a:r>
          </a:p>
        </p:txBody>
      </p:sp>
      <p:pic>
        <p:nvPicPr>
          <p:cNvPr id="360" name="AdobeStock_268790524.jpeg" descr="AdobeStock_268790524.jpeg"/>
          <p:cNvPicPr>
            <a:picLocks noChangeAspect="1"/>
          </p:cNvPicPr>
          <p:nvPr/>
        </p:nvPicPr>
        <p:blipFill>
          <a:blip r:embed="rId3"/>
          <a:stretch>
            <a:fillRect/>
          </a:stretch>
        </p:blipFill>
        <p:spPr>
          <a:xfrm>
            <a:off x="12642770" y="-282158"/>
            <a:ext cx="17771178" cy="12240289"/>
          </a:xfrm>
          <a:prstGeom prst="rect">
            <a:avLst/>
          </a:prstGeom>
          <a:ln w="12700">
            <a:miter lim="400000"/>
          </a:ln>
        </p:spPr>
      </p:pic>
      <p:pic>
        <p:nvPicPr>
          <p:cNvPr id="361" name="Mfinity Pack Cart Pics3.jpeg" descr="Mfinity Pack Cart Pics3.jpeg"/>
          <p:cNvPicPr>
            <a:picLocks noChangeAspect="1"/>
          </p:cNvPicPr>
          <p:nvPr/>
        </p:nvPicPr>
        <p:blipFill>
          <a:blip r:embed="rId4"/>
          <a:stretch>
            <a:fillRect/>
          </a:stretch>
        </p:blipFill>
        <p:spPr>
          <a:xfrm>
            <a:off x="9528333" y="4462526"/>
            <a:ext cx="7212729" cy="7212385"/>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8037" y="0"/>
                  <a:pt x="5272" y="1054"/>
                  <a:pt x="3163" y="3163"/>
                </a:cubicBezTo>
                <a:cubicBezTo>
                  <a:pt x="1054" y="5271"/>
                  <a:pt x="0" y="8035"/>
                  <a:pt x="0" y="10799"/>
                </a:cubicBezTo>
                <a:cubicBezTo>
                  <a:pt x="0" y="13563"/>
                  <a:pt x="1054" y="16328"/>
                  <a:pt x="3163" y="18437"/>
                </a:cubicBezTo>
                <a:cubicBezTo>
                  <a:pt x="5272" y="20546"/>
                  <a:pt x="8036" y="21600"/>
                  <a:pt x="10800" y="21600"/>
                </a:cubicBezTo>
                <a:cubicBezTo>
                  <a:pt x="13564" y="21600"/>
                  <a:pt x="16328" y="20546"/>
                  <a:pt x="18437" y="18437"/>
                </a:cubicBezTo>
                <a:cubicBezTo>
                  <a:pt x="20546" y="16328"/>
                  <a:pt x="21600" y="13563"/>
                  <a:pt x="21600" y="10799"/>
                </a:cubicBezTo>
                <a:cubicBezTo>
                  <a:pt x="21600" y="8035"/>
                  <a:pt x="20546" y="5271"/>
                  <a:pt x="18437" y="3163"/>
                </a:cubicBezTo>
                <a:cubicBezTo>
                  <a:pt x="16328" y="1054"/>
                  <a:pt x="13565" y="0"/>
                  <a:pt x="10801" y="0"/>
                </a:cubicBezTo>
                <a:close/>
              </a:path>
            </a:pathLst>
          </a:custGeom>
          <a:ln w="25400">
            <a:solidFill>
              <a:srgbClr val="7C1B4E"/>
            </a:solidFill>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 name="OwenKristy-Mfinity.jpeg" descr="OwenKristy-Mfinity.jpeg"/>
          <p:cNvPicPr>
            <a:picLocks noChangeAspect="1"/>
          </p:cNvPicPr>
          <p:nvPr/>
        </p:nvPicPr>
        <p:blipFill>
          <a:blip r:embed="rId2"/>
          <a:stretch>
            <a:fillRect/>
          </a:stretch>
        </p:blipFill>
        <p:spPr>
          <a:xfrm>
            <a:off x="0" y="0"/>
            <a:ext cx="24384000" cy="11926396"/>
          </a:xfrm>
          <a:prstGeom prst="rect">
            <a:avLst/>
          </a:prstGeom>
          <a:ln w="12700">
            <a:miter lim="400000"/>
          </a:ln>
        </p:spPr>
      </p:pic>
      <p:sp>
        <p:nvSpPr>
          <p:cNvPr id="364" name="Set up Auto-Delivery"/>
          <p:cNvSpPr txBox="1">
            <a:spLocks noGrp="1"/>
          </p:cNvSpPr>
          <p:nvPr>
            <p:ph type="title"/>
          </p:nvPr>
        </p:nvSpPr>
        <p:spPr>
          <a:xfrm>
            <a:off x="1823427" y="795097"/>
            <a:ext cx="20443630" cy="1988345"/>
          </a:xfrm>
          <a:prstGeom prst="rect">
            <a:avLst/>
          </a:prstGeom>
        </p:spPr>
        <p:txBody>
          <a:bodyPr/>
          <a:lstStyle>
            <a:lvl1pPr>
              <a:defRPr sz="7500" b="1">
                <a:solidFill>
                  <a:srgbClr val="000000"/>
                </a:solidFill>
              </a:defRPr>
            </a:lvl1pPr>
          </a:lstStyle>
          <a:p>
            <a:r>
              <a:rPr dirty="0">
                <a:solidFill>
                  <a:srgbClr val="7C1B4E"/>
                </a:solidFill>
                <a:effectLst>
                  <a:outerShdw blurRad="50800" dist="38100" dir="2700000" algn="tl" rotWithShape="0">
                    <a:prstClr val="black">
                      <a:alpha val="40000"/>
                    </a:prstClr>
                  </a:outerShdw>
                </a:effectLst>
              </a:rPr>
              <a:t>SUBSCRIBE AND SAVE!</a:t>
            </a:r>
          </a:p>
        </p:txBody>
      </p:sp>
      <p:sp>
        <p:nvSpPr>
          <p:cNvPr id="365" name="With BOOST-IT Rewards, receive up to $80 a month in BOOST IT Bucks which can be redeemed for any product in our catalog – for FREE!…"/>
          <p:cNvSpPr txBox="1">
            <a:spLocks noGrp="1"/>
          </p:cNvSpPr>
          <p:nvPr>
            <p:ph type="body" sz="half" idx="1"/>
          </p:nvPr>
        </p:nvSpPr>
        <p:spPr>
          <a:xfrm>
            <a:off x="1970183" y="3081197"/>
            <a:ext cx="14060424" cy="6527011"/>
          </a:xfrm>
          <a:prstGeom prst="rect">
            <a:avLst/>
          </a:prstGeom>
        </p:spPr>
        <p:txBody>
          <a:bodyPr/>
          <a:lstStyle/>
          <a:p>
            <a:pPr>
              <a:defRPr sz="4200">
                <a:solidFill>
                  <a:srgbClr val="000000"/>
                </a:solidFill>
              </a:defRPr>
            </a:pPr>
            <a:r>
              <a:rPr b="1" dirty="0">
                <a:solidFill>
                  <a:schemeClr val="tx1">
                    <a:lumMod val="65000"/>
                    <a:lumOff val="35000"/>
                  </a:schemeClr>
                </a:solidFill>
                <a:effectLst>
                  <a:outerShdw blurRad="50800" dist="38100" dir="2700000" algn="tl" rotWithShape="0">
                    <a:prstClr val="black">
                      <a:alpha val="40000"/>
                    </a:prstClr>
                  </a:outerShdw>
                </a:effectLst>
                <a:latin typeface="+mn-lt"/>
              </a:rPr>
              <a:t>With Mfinity Rewards, receive up to $80 a month in FREE Product Credit which can be redeemed for any product in our catalog!  </a:t>
            </a:r>
          </a:p>
          <a:p>
            <a:pPr>
              <a:defRPr sz="4200">
                <a:solidFill>
                  <a:srgbClr val="000000"/>
                </a:solidFill>
              </a:defRPr>
            </a:pPr>
            <a:r>
              <a:rPr b="1" dirty="0">
                <a:solidFill>
                  <a:schemeClr val="tx1">
                    <a:lumMod val="65000"/>
                    <a:lumOff val="35000"/>
                  </a:schemeClr>
                </a:solidFill>
                <a:effectLst>
                  <a:outerShdw blurRad="50800" dist="38100" dir="2700000" algn="tl" rotWithShape="0">
                    <a:prstClr val="black">
                      <a:alpha val="40000"/>
                    </a:prstClr>
                  </a:outerShdw>
                </a:effectLst>
                <a:latin typeface="+mn-lt"/>
              </a:rPr>
              <a:t>To join, just set up a monthly subscription order.  You’ll start receiving FREE product credit right away!</a:t>
            </a:r>
          </a:p>
        </p:txBody>
      </p:sp>
      <p:grpSp>
        <p:nvGrpSpPr>
          <p:cNvPr id="373" name="Group"/>
          <p:cNvGrpSpPr/>
          <p:nvPr/>
        </p:nvGrpSpPr>
        <p:grpSpPr>
          <a:xfrm>
            <a:off x="1970182" y="7643583"/>
            <a:ext cx="12385871" cy="3480718"/>
            <a:chOff x="-1" y="0"/>
            <a:chExt cx="12385870" cy="3480717"/>
          </a:xfrm>
        </p:grpSpPr>
        <p:sp>
          <p:nvSpPr>
            <p:cNvPr id="366" name="“I love the Boost IT Buck program. It’s very convenient and I’ve received over $1500 in FREE products. I definitely rate it 5 Stars!”  - Wanda Koehn"/>
            <p:cNvSpPr txBox="1"/>
            <p:nvPr/>
          </p:nvSpPr>
          <p:spPr>
            <a:xfrm>
              <a:off x="-2" y="831775"/>
              <a:ext cx="12385871" cy="26489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6" tIns="91436" rIns="91436" bIns="91436" numCol="1" anchor="t">
              <a:normAutofit/>
            </a:bodyPr>
            <a:lstStyle/>
            <a:p>
              <a:pPr defTabSz="1682494">
                <a:lnSpc>
                  <a:spcPct val="120000"/>
                </a:lnSpc>
                <a:spcBef>
                  <a:spcPts val="4300"/>
                </a:spcBef>
                <a:defRPr sz="3700" i="1">
                  <a:solidFill>
                    <a:srgbClr val="75164E"/>
                  </a:solidFill>
                  <a:latin typeface="Open Sans"/>
                  <a:ea typeface="Open Sans"/>
                  <a:cs typeface="Open Sans"/>
                  <a:sym typeface="Open Sans"/>
                </a:defRPr>
              </a:pPr>
              <a:r>
                <a:rPr dirty="0">
                  <a:effectLst>
                    <a:outerShdw blurRad="50800" dist="38100" dir="2700000" algn="tl" rotWithShape="0">
                      <a:prstClr val="black">
                        <a:alpha val="40000"/>
                      </a:prstClr>
                    </a:outerShdw>
                  </a:effectLst>
                </a:rPr>
                <a:t>“I love the MFIT Rewards program. It’s very convenient and I’ve received </a:t>
              </a:r>
              <a:r>
                <a:rPr b="1" dirty="0">
                  <a:effectLst>
                    <a:outerShdw blurRad="50800" dist="38100" dir="2700000" algn="tl" rotWithShape="0">
                      <a:prstClr val="black">
                        <a:alpha val="40000"/>
                      </a:prstClr>
                    </a:outerShdw>
                  </a:effectLst>
                </a:rPr>
                <a:t>over $1500 in FREE products</a:t>
              </a:r>
              <a:r>
                <a:rPr dirty="0">
                  <a:effectLst>
                    <a:outerShdw blurRad="50800" dist="38100" dir="2700000" algn="tl" rotWithShape="0">
                      <a:prstClr val="black">
                        <a:alpha val="40000"/>
                      </a:prstClr>
                    </a:outerShdw>
                  </a:effectLst>
                </a:rPr>
                <a:t>. I definitely rate it 5 Stars!”  - Wanda K</a:t>
              </a:r>
            </a:p>
          </p:txBody>
        </p:sp>
        <p:grpSp>
          <p:nvGrpSpPr>
            <p:cNvPr id="372" name="Group"/>
            <p:cNvGrpSpPr/>
            <p:nvPr/>
          </p:nvGrpSpPr>
          <p:grpSpPr>
            <a:xfrm>
              <a:off x="14445" y="0"/>
              <a:ext cx="3014260" cy="534022"/>
              <a:chOff x="14448" y="0"/>
              <a:chExt cx="3014258" cy="534021"/>
            </a:xfrm>
          </p:grpSpPr>
          <p:sp>
            <p:nvSpPr>
              <p:cNvPr id="367" name="Star"/>
              <p:cNvSpPr/>
              <p:nvPr/>
            </p:nvSpPr>
            <p:spPr>
              <a:xfrm>
                <a:off x="14448" y="0"/>
                <a:ext cx="561503" cy="534022"/>
              </a:xfrm>
              <a:prstGeom prst="star5">
                <a:avLst>
                  <a:gd name="adj" fmla="val 19100"/>
                  <a:gd name="hf" fmla="val 105146"/>
                  <a:gd name="vf" fmla="val 110557"/>
                </a:avLst>
              </a:prstGeom>
              <a:solidFill>
                <a:srgbClr val="75164E"/>
              </a:solidFill>
              <a:ln w="12700" cap="flat">
                <a:noFill/>
                <a:miter lim="400000"/>
              </a:ln>
              <a:effectLst/>
            </p:spPr>
            <p:txBody>
              <a:bodyPr wrap="square" lIns="91437" tIns="91437" rIns="91437" bIns="91437" numCol="1" anchor="ctr">
                <a:noAutofit/>
              </a:bodyPr>
              <a:lstStyle/>
              <a:p>
                <a:endParaRPr>
                  <a:effectLst>
                    <a:outerShdw blurRad="50800" dist="38100" dir="2700000" algn="tl" rotWithShape="0">
                      <a:prstClr val="black">
                        <a:alpha val="40000"/>
                      </a:prstClr>
                    </a:outerShdw>
                  </a:effectLst>
                </a:endParaRPr>
              </a:p>
            </p:txBody>
          </p:sp>
          <p:sp>
            <p:nvSpPr>
              <p:cNvPr id="368" name="Star"/>
              <p:cNvSpPr/>
              <p:nvPr/>
            </p:nvSpPr>
            <p:spPr>
              <a:xfrm>
                <a:off x="627636" y="0"/>
                <a:ext cx="561502" cy="534022"/>
              </a:xfrm>
              <a:prstGeom prst="star5">
                <a:avLst>
                  <a:gd name="adj" fmla="val 19100"/>
                  <a:gd name="hf" fmla="val 105146"/>
                  <a:gd name="vf" fmla="val 110557"/>
                </a:avLst>
              </a:prstGeom>
              <a:solidFill>
                <a:srgbClr val="75164E"/>
              </a:solidFill>
              <a:ln w="12700" cap="flat">
                <a:noFill/>
                <a:miter lim="400000"/>
              </a:ln>
              <a:effectLst/>
            </p:spPr>
            <p:txBody>
              <a:bodyPr wrap="square" lIns="91437" tIns="91437" rIns="91437" bIns="91437" numCol="1" anchor="ctr">
                <a:noAutofit/>
              </a:bodyPr>
              <a:lstStyle/>
              <a:p>
                <a:endParaRPr>
                  <a:effectLst>
                    <a:outerShdw blurRad="50800" dist="38100" dir="2700000" algn="tl" rotWithShape="0">
                      <a:prstClr val="black">
                        <a:alpha val="40000"/>
                      </a:prstClr>
                    </a:outerShdw>
                  </a:effectLst>
                </a:endParaRPr>
              </a:p>
            </p:txBody>
          </p:sp>
          <p:sp>
            <p:nvSpPr>
              <p:cNvPr id="369" name="Star"/>
              <p:cNvSpPr/>
              <p:nvPr/>
            </p:nvSpPr>
            <p:spPr>
              <a:xfrm>
                <a:off x="1240824" y="0"/>
                <a:ext cx="561504" cy="534022"/>
              </a:xfrm>
              <a:prstGeom prst="star5">
                <a:avLst>
                  <a:gd name="adj" fmla="val 19100"/>
                  <a:gd name="hf" fmla="val 105146"/>
                  <a:gd name="vf" fmla="val 110557"/>
                </a:avLst>
              </a:prstGeom>
              <a:solidFill>
                <a:srgbClr val="75164E"/>
              </a:solidFill>
              <a:ln w="12700" cap="flat">
                <a:noFill/>
                <a:miter lim="400000"/>
              </a:ln>
              <a:effectLst/>
            </p:spPr>
            <p:txBody>
              <a:bodyPr wrap="square" lIns="91437" tIns="91437" rIns="91437" bIns="91437" numCol="1" anchor="ctr">
                <a:noAutofit/>
              </a:bodyPr>
              <a:lstStyle/>
              <a:p>
                <a:endParaRPr>
                  <a:effectLst>
                    <a:outerShdw blurRad="50800" dist="38100" dir="2700000" algn="tl" rotWithShape="0">
                      <a:prstClr val="black">
                        <a:alpha val="40000"/>
                      </a:prstClr>
                    </a:outerShdw>
                  </a:effectLst>
                </a:endParaRPr>
              </a:p>
            </p:txBody>
          </p:sp>
          <p:sp>
            <p:nvSpPr>
              <p:cNvPr id="370" name="Star"/>
              <p:cNvSpPr/>
              <p:nvPr/>
            </p:nvSpPr>
            <p:spPr>
              <a:xfrm>
                <a:off x="1854014" y="0"/>
                <a:ext cx="561503" cy="534022"/>
              </a:xfrm>
              <a:prstGeom prst="star5">
                <a:avLst>
                  <a:gd name="adj" fmla="val 19100"/>
                  <a:gd name="hf" fmla="val 105146"/>
                  <a:gd name="vf" fmla="val 110557"/>
                </a:avLst>
              </a:prstGeom>
              <a:solidFill>
                <a:srgbClr val="75164E"/>
              </a:solidFill>
              <a:ln w="12700" cap="flat">
                <a:noFill/>
                <a:miter lim="400000"/>
              </a:ln>
              <a:effectLst/>
            </p:spPr>
            <p:txBody>
              <a:bodyPr wrap="square" lIns="91437" tIns="91437" rIns="91437" bIns="91437" numCol="1" anchor="ctr">
                <a:noAutofit/>
              </a:bodyPr>
              <a:lstStyle/>
              <a:p>
                <a:endParaRPr>
                  <a:effectLst>
                    <a:outerShdw blurRad="50800" dist="38100" dir="2700000" algn="tl" rotWithShape="0">
                      <a:prstClr val="black">
                        <a:alpha val="40000"/>
                      </a:prstClr>
                    </a:outerShdw>
                  </a:effectLst>
                </a:endParaRPr>
              </a:p>
            </p:txBody>
          </p:sp>
          <p:sp>
            <p:nvSpPr>
              <p:cNvPr id="371" name="Star"/>
              <p:cNvSpPr/>
              <p:nvPr/>
            </p:nvSpPr>
            <p:spPr>
              <a:xfrm>
                <a:off x="2467203" y="0"/>
                <a:ext cx="561504" cy="534022"/>
              </a:xfrm>
              <a:prstGeom prst="star5">
                <a:avLst>
                  <a:gd name="adj" fmla="val 19100"/>
                  <a:gd name="hf" fmla="val 105146"/>
                  <a:gd name="vf" fmla="val 110557"/>
                </a:avLst>
              </a:prstGeom>
              <a:solidFill>
                <a:srgbClr val="75164E"/>
              </a:solidFill>
              <a:ln w="12700" cap="flat">
                <a:noFill/>
                <a:miter lim="400000"/>
              </a:ln>
              <a:effectLst/>
            </p:spPr>
            <p:txBody>
              <a:bodyPr wrap="square" lIns="91437" tIns="91437" rIns="91437" bIns="91437" numCol="1" anchor="ctr">
                <a:noAutofit/>
              </a:bodyPr>
              <a:lstStyle/>
              <a:p>
                <a:endParaRPr>
                  <a:effectLst>
                    <a:outerShdw blurRad="50800" dist="38100" dir="2700000" algn="tl" rotWithShape="0">
                      <a:prstClr val="black">
                        <a:alpha val="40000"/>
                      </a:prstClr>
                    </a:outerShdw>
                  </a:effectLst>
                </a:endParaRPr>
              </a:p>
            </p:txBody>
          </p:sp>
        </p:grpSp>
      </p:grpSp>
      <p:pic>
        <p:nvPicPr>
          <p:cNvPr id="374" name="AdobeStock_201394685.jpeg" descr="AdobeStock_201394685.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7257019" y="2783347"/>
            <a:ext cx="7292182" cy="9142809"/>
          </a:xfrm>
          <a:custGeom>
            <a:avLst/>
            <a:gdLst/>
            <a:ahLst/>
            <a:cxnLst>
              <a:cxn ang="0">
                <a:pos x="wd2" y="hd2"/>
              </a:cxn>
              <a:cxn ang="5400000">
                <a:pos x="wd2" y="hd2"/>
              </a:cxn>
              <a:cxn ang="10800000">
                <a:pos x="wd2" y="hd2"/>
              </a:cxn>
              <a:cxn ang="16200000">
                <a:pos x="wd2" y="hd2"/>
              </a:cxn>
            </a:cxnLst>
            <a:rect l="0" t="0" r="r" b="b"/>
            <a:pathLst>
              <a:path w="21584" h="21593" extrusionOk="0">
                <a:moveTo>
                  <a:pt x="9763" y="0"/>
                </a:moveTo>
                <a:cubicBezTo>
                  <a:pt x="9532" y="2"/>
                  <a:pt x="9288" y="22"/>
                  <a:pt x="9026" y="60"/>
                </a:cubicBezTo>
                <a:cubicBezTo>
                  <a:pt x="8295" y="168"/>
                  <a:pt x="8045" y="246"/>
                  <a:pt x="7739" y="457"/>
                </a:cubicBezTo>
                <a:cubicBezTo>
                  <a:pt x="7621" y="538"/>
                  <a:pt x="7433" y="644"/>
                  <a:pt x="7322" y="692"/>
                </a:cubicBezTo>
                <a:cubicBezTo>
                  <a:pt x="6851" y="896"/>
                  <a:pt x="6025" y="1795"/>
                  <a:pt x="5939" y="2200"/>
                </a:cubicBezTo>
                <a:cubicBezTo>
                  <a:pt x="5921" y="2284"/>
                  <a:pt x="5824" y="2445"/>
                  <a:pt x="5723" y="2558"/>
                </a:cubicBezTo>
                <a:cubicBezTo>
                  <a:pt x="5621" y="2672"/>
                  <a:pt x="5565" y="2765"/>
                  <a:pt x="5597" y="2765"/>
                </a:cubicBezTo>
                <a:cubicBezTo>
                  <a:pt x="5628" y="2765"/>
                  <a:pt x="5567" y="2842"/>
                  <a:pt x="5459" y="2938"/>
                </a:cubicBezTo>
                <a:cubicBezTo>
                  <a:pt x="5333" y="3050"/>
                  <a:pt x="5251" y="3198"/>
                  <a:pt x="5232" y="3350"/>
                </a:cubicBezTo>
                <a:cubicBezTo>
                  <a:pt x="5217" y="3481"/>
                  <a:pt x="5171" y="3683"/>
                  <a:pt x="5130" y="3800"/>
                </a:cubicBezTo>
                <a:cubicBezTo>
                  <a:pt x="5034" y="4072"/>
                  <a:pt x="5032" y="4368"/>
                  <a:pt x="5126" y="4319"/>
                </a:cubicBezTo>
                <a:cubicBezTo>
                  <a:pt x="5304" y="4225"/>
                  <a:pt x="5429" y="5043"/>
                  <a:pt x="5258" y="5188"/>
                </a:cubicBezTo>
                <a:cubicBezTo>
                  <a:pt x="5204" y="5234"/>
                  <a:pt x="5169" y="5558"/>
                  <a:pt x="5159" y="6100"/>
                </a:cubicBezTo>
                <a:cubicBezTo>
                  <a:pt x="5134" y="7360"/>
                  <a:pt x="5053" y="8065"/>
                  <a:pt x="4905" y="8316"/>
                </a:cubicBezTo>
                <a:cubicBezTo>
                  <a:pt x="4834" y="8436"/>
                  <a:pt x="4803" y="8561"/>
                  <a:pt x="4835" y="8591"/>
                </a:cubicBezTo>
                <a:cubicBezTo>
                  <a:pt x="4868" y="8621"/>
                  <a:pt x="4878" y="8816"/>
                  <a:pt x="4858" y="9025"/>
                </a:cubicBezTo>
                <a:cubicBezTo>
                  <a:pt x="4829" y="9342"/>
                  <a:pt x="4787" y="9437"/>
                  <a:pt x="4599" y="9611"/>
                </a:cubicBezTo>
                <a:cubicBezTo>
                  <a:pt x="4469" y="9731"/>
                  <a:pt x="4252" y="9847"/>
                  <a:pt x="4081" y="9887"/>
                </a:cubicBezTo>
                <a:cubicBezTo>
                  <a:pt x="3505" y="10022"/>
                  <a:pt x="3291" y="10248"/>
                  <a:pt x="2739" y="11310"/>
                </a:cubicBezTo>
                <a:cubicBezTo>
                  <a:pt x="2318" y="12122"/>
                  <a:pt x="2233" y="12371"/>
                  <a:pt x="2051" y="13282"/>
                </a:cubicBezTo>
                <a:cubicBezTo>
                  <a:pt x="1862" y="14229"/>
                  <a:pt x="1760" y="14510"/>
                  <a:pt x="1300" y="15400"/>
                </a:cubicBezTo>
                <a:cubicBezTo>
                  <a:pt x="853" y="16264"/>
                  <a:pt x="792" y="16425"/>
                  <a:pt x="456" y="17482"/>
                </a:cubicBezTo>
                <a:cubicBezTo>
                  <a:pt x="129" y="18507"/>
                  <a:pt x="64" y="18803"/>
                  <a:pt x="14" y="19614"/>
                </a:cubicBezTo>
                <a:cubicBezTo>
                  <a:pt x="-16" y="20097"/>
                  <a:pt x="1" y="20327"/>
                  <a:pt x="66" y="20437"/>
                </a:cubicBezTo>
                <a:cubicBezTo>
                  <a:pt x="169" y="20609"/>
                  <a:pt x="692" y="20865"/>
                  <a:pt x="1691" y="21230"/>
                </a:cubicBezTo>
                <a:cubicBezTo>
                  <a:pt x="2065" y="21367"/>
                  <a:pt x="2421" y="21504"/>
                  <a:pt x="2480" y="21534"/>
                </a:cubicBezTo>
                <a:cubicBezTo>
                  <a:pt x="2541" y="21565"/>
                  <a:pt x="6663" y="21590"/>
                  <a:pt x="12085" y="21592"/>
                </a:cubicBezTo>
                <a:cubicBezTo>
                  <a:pt x="20159" y="21595"/>
                  <a:pt x="21584" y="21583"/>
                  <a:pt x="21584" y="21510"/>
                </a:cubicBezTo>
                <a:cubicBezTo>
                  <a:pt x="21584" y="21415"/>
                  <a:pt x="21391" y="21335"/>
                  <a:pt x="21290" y="21388"/>
                </a:cubicBezTo>
                <a:cubicBezTo>
                  <a:pt x="21254" y="21407"/>
                  <a:pt x="21206" y="21378"/>
                  <a:pt x="21182" y="21326"/>
                </a:cubicBezTo>
                <a:cubicBezTo>
                  <a:pt x="21159" y="21274"/>
                  <a:pt x="21115" y="21243"/>
                  <a:pt x="21086" y="21258"/>
                </a:cubicBezTo>
                <a:cubicBezTo>
                  <a:pt x="21056" y="21274"/>
                  <a:pt x="20957" y="21219"/>
                  <a:pt x="20866" y="21136"/>
                </a:cubicBezTo>
                <a:cubicBezTo>
                  <a:pt x="20775" y="21053"/>
                  <a:pt x="20656" y="20987"/>
                  <a:pt x="20603" y="20987"/>
                </a:cubicBezTo>
                <a:cubicBezTo>
                  <a:pt x="20549" y="20987"/>
                  <a:pt x="20487" y="20943"/>
                  <a:pt x="20463" y="20891"/>
                </a:cubicBezTo>
                <a:cubicBezTo>
                  <a:pt x="20440" y="20839"/>
                  <a:pt x="20378" y="20809"/>
                  <a:pt x="20326" y="20827"/>
                </a:cubicBezTo>
                <a:cubicBezTo>
                  <a:pt x="20273" y="20844"/>
                  <a:pt x="20209" y="20830"/>
                  <a:pt x="20185" y="20797"/>
                </a:cubicBezTo>
                <a:cubicBezTo>
                  <a:pt x="20161" y="20765"/>
                  <a:pt x="20118" y="20755"/>
                  <a:pt x="20084" y="20773"/>
                </a:cubicBezTo>
                <a:cubicBezTo>
                  <a:pt x="20049" y="20791"/>
                  <a:pt x="19991" y="20768"/>
                  <a:pt x="19959" y="20723"/>
                </a:cubicBezTo>
                <a:cubicBezTo>
                  <a:pt x="19927" y="20677"/>
                  <a:pt x="19845" y="20623"/>
                  <a:pt x="19774" y="20600"/>
                </a:cubicBezTo>
                <a:cubicBezTo>
                  <a:pt x="19699" y="20577"/>
                  <a:pt x="19665" y="20531"/>
                  <a:pt x="19694" y="20490"/>
                </a:cubicBezTo>
                <a:cubicBezTo>
                  <a:pt x="19726" y="20447"/>
                  <a:pt x="19715" y="20436"/>
                  <a:pt x="19667" y="20462"/>
                </a:cubicBezTo>
                <a:cubicBezTo>
                  <a:pt x="19623" y="20485"/>
                  <a:pt x="19517" y="20445"/>
                  <a:pt x="19433" y="20374"/>
                </a:cubicBezTo>
                <a:cubicBezTo>
                  <a:pt x="19350" y="20303"/>
                  <a:pt x="19265" y="20260"/>
                  <a:pt x="19244" y="20278"/>
                </a:cubicBezTo>
                <a:cubicBezTo>
                  <a:pt x="19223" y="20296"/>
                  <a:pt x="19099" y="20240"/>
                  <a:pt x="18968" y="20154"/>
                </a:cubicBezTo>
                <a:cubicBezTo>
                  <a:pt x="18836" y="20069"/>
                  <a:pt x="18698" y="20017"/>
                  <a:pt x="18660" y="20037"/>
                </a:cubicBezTo>
                <a:cubicBezTo>
                  <a:pt x="18621" y="20058"/>
                  <a:pt x="18569" y="20047"/>
                  <a:pt x="18544" y="20013"/>
                </a:cubicBezTo>
                <a:cubicBezTo>
                  <a:pt x="18519" y="19979"/>
                  <a:pt x="18410" y="19950"/>
                  <a:pt x="18302" y="19950"/>
                </a:cubicBezTo>
                <a:cubicBezTo>
                  <a:pt x="18194" y="19950"/>
                  <a:pt x="18068" y="19919"/>
                  <a:pt x="18023" y="19881"/>
                </a:cubicBezTo>
                <a:cubicBezTo>
                  <a:pt x="17960" y="19827"/>
                  <a:pt x="17917" y="19826"/>
                  <a:pt x="17838" y="19882"/>
                </a:cubicBezTo>
                <a:cubicBezTo>
                  <a:pt x="17766" y="19933"/>
                  <a:pt x="17719" y="19936"/>
                  <a:pt x="17686" y="19891"/>
                </a:cubicBezTo>
                <a:cubicBezTo>
                  <a:pt x="17660" y="19855"/>
                  <a:pt x="17610" y="19841"/>
                  <a:pt x="17576" y="19858"/>
                </a:cubicBezTo>
                <a:cubicBezTo>
                  <a:pt x="17542" y="19876"/>
                  <a:pt x="17501" y="19870"/>
                  <a:pt x="17482" y="19843"/>
                </a:cubicBezTo>
                <a:cubicBezTo>
                  <a:pt x="17462" y="19816"/>
                  <a:pt x="17279" y="19797"/>
                  <a:pt x="17078" y="19801"/>
                </a:cubicBezTo>
                <a:cubicBezTo>
                  <a:pt x="16877" y="19806"/>
                  <a:pt x="16696" y="19788"/>
                  <a:pt x="16675" y="19759"/>
                </a:cubicBezTo>
                <a:cubicBezTo>
                  <a:pt x="16655" y="19731"/>
                  <a:pt x="16577" y="19735"/>
                  <a:pt x="16500" y="19770"/>
                </a:cubicBezTo>
                <a:cubicBezTo>
                  <a:pt x="16420" y="19807"/>
                  <a:pt x="16287" y="19815"/>
                  <a:pt x="16197" y="19789"/>
                </a:cubicBezTo>
                <a:cubicBezTo>
                  <a:pt x="16110" y="19763"/>
                  <a:pt x="15911" y="19737"/>
                  <a:pt x="15753" y="19734"/>
                </a:cubicBezTo>
                <a:cubicBezTo>
                  <a:pt x="15594" y="19732"/>
                  <a:pt x="15430" y="19711"/>
                  <a:pt x="15384" y="19687"/>
                </a:cubicBezTo>
                <a:cubicBezTo>
                  <a:pt x="15289" y="19637"/>
                  <a:pt x="14967" y="19728"/>
                  <a:pt x="14896" y="19826"/>
                </a:cubicBezTo>
                <a:cubicBezTo>
                  <a:pt x="14864" y="19870"/>
                  <a:pt x="14815" y="19874"/>
                  <a:pt x="14762" y="19836"/>
                </a:cubicBezTo>
                <a:cubicBezTo>
                  <a:pt x="14716" y="19804"/>
                  <a:pt x="14600" y="19771"/>
                  <a:pt x="14502" y="19759"/>
                </a:cubicBezTo>
                <a:lnTo>
                  <a:pt x="14322" y="19736"/>
                </a:lnTo>
                <a:lnTo>
                  <a:pt x="14331" y="18151"/>
                </a:lnTo>
                <a:cubicBezTo>
                  <a:pt x="14342" y="16447"/>
                  <a:pt x="14422" y="15863"/>
                  <a:pt x="14705" y="15395"/>
                </a:cubicBezTo>
                <a:cubicBezTo>
                  <a:pt x="14892" y="15086"/>
                  <a:pt x="15100" y="14429"/>
                  <a:pt x="15048" y="14313"/>
                </a:cubicBezTo>
                <a:cubicBezTo>
                  <a:pt x="15027" y="14267"/>
                  <a:pt x="15052" y="14202"/>
                  <a:pt x="15102" y="14166"/>
                </a:cubicBezTo>
                <a:cubicBezTo>
                  <a:pt x="15339" y="13999"/>
                  <a:pt x="15575" y="12785"/>
                  <a:pt x="15573" y="11753"/>
                </a:cubicBezTo>
                <a:cubicBezTo>
                  <a:pt x="15571" y="10994"/>
                  <a:pt x="15456" y="10697"/>
                  <a:pt x="14975" y="10209"/>
                </a:cubicBezTo>
                <a:cubicBezTo>
                  <a:pt x="14831" y="10063"/>
                  <a:pt x="14714" y="9934"/>
                  <a:pt x="14714" y="9922"/>
                </a:cubicBezTo>
                <a:cubicBezTo>
                  <a:pt x="14714" y="9910"/>
                  <a:pt x="14857" y="9846"/>
                  <a:pt x="15031" y="9781"/>
                </a:cubicBezTo>
                <a:cubicBezTo>
                  <a:pt x="15405" y="9640"/>
                  <a:pt x="15501" y="9509"/>
                  <a:pt x="15501" y="9144"/>
                </a:cubicBezTo>
                <a:cubicBezTo>
                  <a:pt x="15501" y="8932"/>
                  <a:pt x="15401" y="8707"/>
                  <a:pt x="15034" y="8091"/>
                </a:cubicBezTo>
                <a:lnTo>
                  <a:pt x="14570" y="7306"/>
                </a:lnTo>
                <a:lnTo>
                  <a:pt x="14691" y="7123"/>
                </a:lnTo>
                <a:cubicBezTo>
                  <a:pt x="14791" y="6976"/>
                  <a:pt x="14817" y="6787"/>
                  <a:pt x="14819" y="6149"/>
                </a:cubicBezTo>
                <a:cubicBezTo>
                  <a:pt x="14821" y="5713"/>
                  <a:pt x="14802" y="5230"/>
                  <a:pt x="14779" y="5077"/>
                </a:cubicBezTo>
                <a:cubicBezTo>
                  <a:pt x="14735" y="4789"/>
                  <a:pt x="14272" y="3850"/>
                  <a:pt x="14180" y="3862"/>
                </a:cubicBezTo>
                <a:cubicBezTo>
                  <a:pt x="14120" y="3870"/>
                  <a:pt x="13851" y="3458"/>
                  <a:pt x="13871" y="3389"/>
                </a:cubicBezTo>
                <a:cubicBezTo>
                  <a:pt x="13878" y="3364"/>
                  <a:pt x="13830" y="3240"/>
                  <a:pt x="13765" y="3113"/>
                </a:cubicBezTo>
                <a:cubicBezTo>
                  <a:pt x="13701" y="2987"/>
                  <a:pt x="13663" y="2847"/>
                  <a:pt x="13684" y="2801"/>
                </a:cubicBezTo>
                <a:cubicBezTo>
                  <a:pt x="13733" y="2693"/>
                  <a:pt x="13299" y="1958"/>
                  <a:pt x="12958" y="1571"/>
                </a:cubicBezTo>
                <a:cubicBezTo>
                  <a:pt x="12538" y="1094"/>
                  <a:pt x="12212" y="827"/>
                  <a:pt x="11685" y="527"/>
                </a:cubicBezTo>
                <a:cubicBezTo>
                  <a:pt x="11040" y="161"/>
                  <a:pt x="10456" y="-5"/>
                  <a:pt x="9763" y="0"/>
                </a:cubicBezTo>
                <a:close/>
              </a:path>
            </a:pathLst>
          </a:cu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0" name="Group"/>
          <p:cNvGrpSpPr/>
          <p:nvPr/>
        </p:nvGrpSpPr>
        <p:grpSpPr>
          <a:xfrm>
            <a:off x="-8470058" y="-274358"/>
            <a:ext cx="33912374" cy="12258026"/>
            <a:chOff x="0" y="0"/>
            <a:chExt cx="33912374" cy="12258025"/>
          </a:xfrm>
        </p:grpSpPr>
        <p:pic>
          <p:nvPicPr>
            <p:cNvPr id="376" name="OwenKristy-Mfinity.jpeg" descr="OwenKristy-Mfinity.jpeg"/>
            <p:cNvPicPr>
              <a:picLocks noChangeAspect="1"/>
            </p:cNvPicPr>
            <p:nvPr/>
          </p:nvPicPr>
          <p:blipFill>
            <a:blip r:embed="rId2"/>
            <a:srcRect/>
            <a:stretch>
              <a:fillRect/>
            </a:stretch>
          </p:blipFill>
          <p:spPr>
            <a:xfrm>
              <a:off x="16992789" y="12700"/>
              <a:ext cx="16919585" cy="12245325"/>
            </a:xfrm>
            <a:prstGeom prst="rect">
              <a:avLst/>
            </a:prstGeom>
            <a:ln w="12700" cap="flat">
              <a:noFill/>
              <a:miter lim="400000"/>
            </a:ln>
            <a:effectLst/>
          </p:spPr>
        </p:pic>
        <p:pic>
          <p:nvPicPr>
            <p:cNvPr id="377" name="OwenKristy-Mfinity.jpeg" descr="OwenKristy-Mfinity.jpeg"/>
            <p:cNvPicPr>
              <a:picLocks noChangeAspect="1"/>
            </p:cNvPicPr>
            <p:nvPr/>
          </p:nvPicPr>
          <p:blipFill>
            <a:blip r:embed="rId3"/>
            <a:stretch>
              <a:fillRect/>
            </a:stretch>
          </p:blipFill>
          <p:spPr>
            <a:xfrm flipH="1">
              <a:off x="11507692" y="25400"/>
              <a:ext cx="5505222" cy="12210648"/>
            </a:xfrm>
            <a:prstGeom prst="rect">
              <a:avLst/>
            </a:prstGeom>
            <a:ln w="12700" cap="flat">
              <a:noFill/>
              <a:miter lim="400000"/>
            </a:ln>
            <a:effectLst/>
          </p:spPr>
        </p:pic>
        <p:pic>
          <p:nvPicPr>
            <p:cNvPr id="378" name="OwenKristy-Mfinity.jpeg" descr="OwenKristy-Mfinity.jpeg"/>
            <p:cNvPicPr>
              <a:picLocks noChangeAspect="1"/>
            </p:cNvPicPr>
            <p:nvPr/>
          </p:nvPicPr>
          <p:blipFill>
            <a:blip r:embed="rId4"/>
            <a:stretch>
              <a:fillRect/>
            </a:stretch>
          </p:blipFill>
          <p:spPr>
            <a:xfrm>
              <a:off x="5999498" y="63500"/>
              <a:ext cx="5505222" cy="12170993"/>
            </a:xfrm>
            <a:prstGeom prst="rect">
              <a:avLst/>
            </a:prstGeom>
            <a:ln w="12700" cap="flat">
              <a:noFill/>
              <a:miter lim="400000"/>
            </a:ln>
            <a:effectLst/>
          </p:spPr>
        </p:pic>
        <p:pic>
          <p:nvPicPr>
            <p:cNvPr id="379" name="OwenKristy-Mfinity.jpeg" descr="OwenKristy-Mfinity.jpeg"/>
            <p:cNvPicPr>
              <a:picLocks noChangeAspect="1"/>
            </p:cNvPicPr>
            <p:nvPr/>
          </p:nvPicPr>
          <p:blipFill>
            <a:blip r:embed="rId5"/>
            <a:stretch>
              <a:fillRect/>
            </a:stretch>
          </p:blipFill>
          <p:spPr>
            <a:xfrm flipH="1">
              <a:off x="0" y="0"/>
              <a:ext cx="5505221" cy="12139003"/>
            </a:xfrm>
            <a:prstGeom prst="rect">
              <a:avLst/>
            </a:prstGeom>
            <a:ln w="12700" cap="flat">
              <a:noFill/>
              <a:miter lim="400000"/>
            </a:ln>
            <a:effectLst/>
          </p:spPr>
        </p:pic>
      </p:grpSp>
      <p:sp>
        <p:nvSpPr>
          <p:cNvPr id="381" name="Led by fitness professionals Owen McKibbin and Kristy Kaminski, the Challenge helps you nourish your body with Powerful Products and develop health transforming habits including movement, meal planning, and the plugging into the most supportive community"/>
          <p:cNvSpPr txBox="1">
            <a:spLocks noGrp="1"/>
          </p:cNvSpPr>
          <p:nvPr>
            <p:ph type="body" sz="quarter" idx="1"/>
          </p:nvPr>
        </p:nvSpPr>
        <p:spPr>
          <a:xfrm>
            <a:off x="726197" y="4114656"/>
            <a:ext cx="11798956" cy="5327058"/>
          </a:xfrm>
          <a:prstGeom prst="rect">
            <a:avLst/>
          </a:prstGeom>
        </p:spPr>
        <p:txBody>
          <a:bodyPr>
            <a:normAutofit/>
          </a:bodyPr>
          <a:lstStyle/>
          <a:p>
            <a:pPr defTabSz="1504426">
              <a:spcBef>
                <a:spcPts val="3100"/>
              </a:spcBef>
              <a:defRPr sz="4136" b="1">
                <a:solidFill>
                  <a:srgbClr val="000000"/>
                </a:solidFill>
              </a:defRPr>
            </a:pPr>
            <a:r>
              <a:rPr sz="4800" dirty="0">
                <a:solidFill>
                  <a:schemeClr val="tx1">
                    <a:lumMod val="65000"/>
                    <a:lumOff val="35000"/>
                  </a:schemeClr>
                </a:solidFill>
                <a:effectLst>
                  <a:outerShdw blurRad="50800" dist="38100" dir="2700000" algn="tl" rotWithShape="0">
                    <a:prstClr val="black">
                      <a:alpha val="40000"/>
                    </a:prstClr>
                  </a:outerShdw>
                </a:effectLst>
                <a:latin typeface="+mn-lt"/>
              </a:rPr>
              <a:t>If you’re ready to look better, feel better and turn back time - It’s easier than you think!</a:t>
            </a:r>
          </a:p>
          <a:p>
            <a:pPr marL="644651" indent="-644651" defTabSz="1504426">
              <a:spcBef>
                <a:spcPts val="3100"/>
              </a:spcBef>
              <a:buSzPct val="100000"/>
              <a:buFont typeface="Arial"/>
              <a:buChar char="•"/>
              <a:defRPr sz="4136" b="1">
                <a:solidFill>
                  <a:srgbClr val="000000"/>
                </a:solidFill>
              </a:defRPr>
            </a:pPr>
            <a:r>
              <a:rPr sz="4800" dirty="0">
                <a:solidFill>
                  <a:schemeClr val="tx1">
                    <a:lumMod val="65000"/>
                    <a:lumOff val="35000"/>
                  </a:schemeClr>
                </a:solidFill>
                <a:effectLst>
                  <a:outerShdw blurRad="50800" dist="38100" dir="2700000" algn="tl" rotWithShape="0">
                    <a:prstClr val="black">
                      <a:alpha val="40000"/>
                    </a:prstClr>
                  </a:outerShdw>
                </a:effectLst>
                <a:latin typeface="+mn-lt"/>
              </a:rPr>
              <a:t>Pick your pack,</a:t>
            </a:r>
          </a:p>
          <a:p>
            <a:pPr marL="644651" indent="-644651" defTabSz="1504426">
              <a:spcBef>
                <a:spcPts val="3100"/>
              </a:spcBef>
              <a:buSzPct val="100000"/>
              <a:buFont typeface="Arial"/>
              <a:buChar char="•"/>
              <a:defRPr sz="4136" b="1">
                <a:solidFill>
                  <a:srgbClr val="000000"/>
                </a:solidFill>
              </a:defRPr>
            </a:pPr>
            <a:r>
              <a:rPr sz="4800" dirty="0">
                <a:solidFill>
                  <a:schemeClr val="tx1">
                    <a:lumMod val="65000"/>
                    <a:lumOff val="35000"/>
                  </a:schemeClr>
                </a:solidFill>
                <a:effectLst>
                  <a:outerShdw blurRad="50800" dist="38100" dir="2700000" algn="tl" rotWithShape="0">
                    <a:prstClr val="black">
                      <a:alpha val="40000"/>
                    </a:prstClr>
                  </a:outerShdw>
                </a:effectLst>
                <a:latin typeface="+mn-lt"/>
              </a:rPr>
              <a:t>Choose your focus,</a:t>
            </a:r>
          </a:p>
          <a:p>
            <a:pPr marL="644651" indent="-644651" defTabSz="1504426">
              <a:spcBef>
                <a:spcPts val="3100"/>
              </a:spcBef>
              <a:buSzPct val="100000"/>
              <a:buFont typeface="Arial"/>
              <a:buChar char="•"/>
              <a:defRPr sz="4136" b="1">
                <a:solidFill>
                  <a:srgbClr val="000000"/>
                </a:solidFill>
              </a:defRPr>
            </a:pPr>
            <a:r>
              <a:rPr sz="4800" dirty="0">
                <a:solidFill>
                  <a:schemeClr val="tx1">
                    <a:lumMod val="65000"/>
                    <a:lumOff val="35000"/>
                  </a:schemeClr>
                </a:solidFill>
                <a:effectLst>
                  <a:outerShdw blurRad="50800" dist="38100" dir="2700000" algn="tl" rotWithShape="0">
                    <a:prstClr val="black">
                      <a:alpha val="40000"/>
                    </a:prstClr>
                  </a:outerShdw>
                </a:effectLst>
                <a:latin typeface="+mn-lt"/>
              </a:rPr>
              <a:t>Join our Community!</a:t>
            </a:r>
          </a:p>
        </p:txBody>
      </p:sp>
      <p:pic>
        <p:nvPicPr>
          <p:cNvPr id="382" name="MFIT.png" descr="MFIT.png"/>
          <p:cNvPicPr>
            <a:picLocks noChangeAspect="1"/>
          </p:cNvPicPr>
          <p:nvPr/>
        </p:nvPicPr>
        <p:blipFill>
          <a:blip r:embed="rId6"/>
          <a:stretch>
            <a:fillRect/>
          </a:stretch>
        </p:blipFill>
        <p:spPr>
          <a:xfrm>
            <a:off x="342694" y="-274358"/>
            <a:ext cx="8450245" cy="4793091"/>
          </a:xfrm>
          <a:prstGeom prst="rect">
            <a:avLst/>
          </a:prstGeom>
          <a:ln w="12700">
            <a:miter lim="400000"/>
          </a:ln>
          <a:effectLst>
            <a:outerShdw blurRad="50800" dist="38100" dir="2700000" algn="tl" rotWithShape="0">
              <a:prstClr val="black">
                <a:alpha val="40000"/>
              </a:prstClr>
            </a:outerShdw>
          </a:effectLst>
        </p:spPr>
      </p:pic>
      <p:sp>
        <p:nvSpPr>
          <p:cNvPr id="383" name="Set up Auto-Delivery"/>
          <p:cNvSpPr txBox="1">
            <a:spLocks noGrp="1"/>
          </p:cNvSpPr>
          <p:nvPr>
            <p:ph type="title"/>
          </p:nvPr>
        </p:nvSpPr>
        <p:spPr>
          <a:xfrm>
            <a:off x="342694" y="9479814"/>
            <a:ext cx="15065739" cy="1988345"/>
          </a:xfrm>
          <a:prstGeom prst="rect">
            <a:avLst/>
          </a:prstGeom>
        </p:spPr>
        <p:txBody>
          <a:bodyPr/>
          <a:lstStyle>
            <a:lvl1pPr defTabSz="1682495">
              <a:defRPr sz="5520" b="1">
                <a:solidFill>
                  <a:srgbClr val="000000"/>
                </a:solidFill>
              </a:defRPr>
            </a:lvl1pPr>
          </a:lstStyle>
          <a:p>
            <a:r>
              <a:rPr dirty="0">
                <a:solidFill>
                  <a:srgbClr val="7C1B4E"/>
                </a:solidFill>
                <a:effectLst>
                  <a:outerShdw blurRad="50800" dist="38100" dir="2700000" algn="tl" rotWithShape="0">
                    <a:prstClr val="black">
                      <a:alpha val="40000"/>
                    </a:prstClr>
                  </a:outerShdw>
                </a:effectLst>
              </a:rPr>
              <a:t>NOW, LET’S TAKE IT TO THE NEXT LEVEL…</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Have you ever wondered what it would be like to Own Your Life?"/>
          <p:cNvSpPr txBox="1">
            <a:spLocks noGrp="1"/>
          </p:cNvSpPr>
          <p:nvPr>
            <p:ph type="title"/>
          </p:nvPr>
        </p:nvSpPr>
        <p:spPr>
          <a:xfrm>
            <a:off x="1970185" y="-245524"/>
            <a:ext cx="20443630" cy="3553243"/>
          </a:xfrm>
          <a:prstGeom prst="rect">
            <a:avLst/>
          </a:prstGeom>
        </p:spPr>
        <p:txBody>
          <a:bodyPr/>
          <a:lstStyle/>
          <a:p>
            <a:pPr algn="ctr">
              <a:defRPr sz="7400"/>
            </a:pPr>
            <a:r>
              <a:rPr dirty="0">
                <a:effectLst>
                  <a:outerShdw blurRad="50800" dist="38100" dir="2700000" algn="tl" rotWithShape="0">
                    <a:prstClr val="black">
                      <a:alpha val="40000"/>
                    </a:prstClr>
                  </a:outerShdw>
                </a:effectLst>
                <a:latin typeface="+mn-lt"/>
              </a:rPr>
              <a:t>Have you ever wondered what it would be like to </a:t>
            </a:r>
            <a:r>
              <a:rPr b="1" dirty="0">
                <a:effectLst>
                  <a:outerShdw blurRad="50800" dist="38100" dir="2700000" algn="tl" rotWithShape="0">
                    <a:prstClr val="black">
                      <a:alpha val="40000"/>
                    </a:prstClr>
                  </a:outerShdw>
                </a:effectLst>
                <a:latin typeface="+mn-lt"/>
              </a:rPr>
              <a:t>Own Your Life?</a:t>
            </a:r>
          </a:p>
        </p:txBody>
      </p:sp>
      <p:pic>
        <p:nvPicPr>
          <p:cNvPr id="386" name="AdobeStock_36623041.jpeg" descr="AdobeStock_36623041.jpeg"/>
          <p:cNvPicPr>
            <a:picLocks noChangeAspect="1"/>
          </p:cNvPicPr>
          <p:nvPr/>
        </p:nvPicPr>
        <p:blipFill>
          <a:blip r:embed="rId2"/>
          <a:stretch>
            <a:fillRect/>
          </a:stretch>
        </p:blipFill>
        <p:spPr>
          <a:xfrm>
            <a:off x="19316478" y="6462957"/>
            <a:ext cx="5067525" cy="3193322"/>
          </a:xfrm>
          <a:prstGeom prst="rect">
            <a:avLst/>
          </a:prstGeom>
          <a:ln w="12700">
            <a:miter lim="400000"/>
          </a:ln>
        </p:spPr>
      </p:pic>
      <p:pic>
        <p:nvPicPr>
          <p:cNvPr id="387" name="AdobeStock_290512188.jpeg" descr="AdobeStock_290512188.jpeg"/>
          <p:cNvPicPr>
            <a:picLocks noChangeAspect="1"/>
          </p:cNvPicPr>
          <p:nvPr/>
        </p:nvPicPr>
        <p:blipFill>
          <a:blip r:embed="rId3"/>
          <a:stretch>
            <a:fillRect/>
          </a:stretch>
        </p:blipFill>
        <p:spPr>
          <a:xfrm>
            <a:off x="13267756" y="7238675"/>
            <a:ext cx="5442299" cy="2506399"/>
          </a:xfrm>
          <a:prstGeom prst="rect">
            <a:avLst/>
          </a:prstGeom>
          <a:ln w="12700">
            <a:miter lim="400000"/>
          </a:ln>
        </p:spPr>
      </p:pic>
      <p:pic>
        <p:nvPicPr>
          <p:cNvPr id="388" name="AdobeStock_71207009.jpeg" descr="AdobeStock_71207009.jpeg"/>
          <p:cNvPicPr>
            <a:picLocks noChangeAspect="1"/>
          </p:cNvPicPr>
          <p:nvPr/>
        </p:nvPicPr>
        <p:blipFill>
          <a:blip r:embed="rId4"/>
          <a:stretch>
            <a:fillRect/>
          </a:stretch>
        </p:blipFill>
        <p:spPr>
          <a:xfrm>
            <a:off x="13267756" y="3218818"/>
            <a:ext cx="5399257" cy="3599506"/>
          </a:xfrm>
          <a:prstGeom prst="rect">
            <a:avLst/>
          </a:prstGeom>
          <a:ln w="12700">
            <a:miter lim="400000"/>
          </a:ln>
        </p:spPr>
      </p:pic>
      <p:pic>
        <p:nvPicPr>
          <p:cNvPr id="389" name="AdobeStock_142514307.jpeg" descr="AdobeStock_142514307.jpeg"/>
          <p:cNvPicPr>
            <a:picLocks noChangeAspect="1"/>
          </p:cNvPicPr>
          <p:nvPr/>
        </p:nvPicPr>
        <p:blipFill>
          <a:blip r:embed="rId5"/>
          <a:stretch>
            <a:fillRect/>
          </a:stretch>
        </p:blipFill>
        <p:spPr>
          <a:xfrm>
            <a:off x="6629655" y="5723790"/>
            <a:ext cx="6031728" cy="4021153"/>
          </a:xfrm>
          <a:prstGeom prst="rect">
            <a:avLst/>
          </a:prstGeom>
          <a:ln w="12700">
            <a:miter lim="400000"/>
          </a:ln>
        </p:spPr>
      </p:pic>
      <p:pic>
        <p:nvPicPr>
          <p:cNvPr id="390" name="AdobeStock_31946624.jpeg" descr="AdobeStock_31946624.jpeg"/>
          <p:cNvPicPr>
            <a:picLocks noChangeAspect="1"/>
          </p:cNvPicPr>
          <p:nvPr/>
        </p:nvPicPr>
        <p:blipFill>
          <a:blip r:embed="rId6"/>
          <a:stretch>
            <a:fillRect/>
          </a:stretch>
        </p:blipFill>
        <p:spPr>
          <a:xfrm>
            <a:off x="6481948" y="3218818"/>
            <a:ext cx="6084878" cy="1851868"/>
          </a:xfrm>
          <a:prstGeom prst="rect">
            <a:avLst/>
          </a:prstGeom>
          <a:ln w="12700">
            <a:miter lim="400000"/>
          </a:ln>
        </p:spPr>
      </p:pic>
      <p:pic>
        <p:nvPicPr>
          <p:cNvPr id="391" name="AdobeStock_1568537.jpeg" descr="AdobeStock_1568537.jpeg"/>
          <p:cNvPicPr>
            <a:picLocks noChangeAspect="1"/>
          </p:cNvPicPr>
          <p:nvPr/>
        </p:nvPicPr>
        <p:blipFill>
          <a:blip r:embed="rId7"/>
          <a:stretch>
            <a:fillRect/>
          </a:stretch>
        </p:blipFill>
        <p:spPr>
          <a:xfrm>
            <a:off x="-375837" y="3218818"/>
            <a:ext cx="6194115" cy="3599506"/>
          </a:xfrm>
          <a:prstGeom prst="rect">
            <a:avLst/>
          </a:prstGeom>
          <a:ln w="12700">
            <a:miter lim="400000"/>
          </a:ln>
        </p:spPr>
      </p:pic>
      <p:pic>
        <p:nvPicPr>
          <p:cNvPr id="392" name="AdobeStock_299170279_Editorial_Use_Only.jpeg" descr="AdobeStock_299170279_Editorial_Use_Only.jpeg"/>
          <p:cNvPicPr>
            <a:picLocks noChangeAspect="1"/>
          </p:cNvPicPr>
          <p:nvPr/>
        </p:nvPicPr>
        <p:blipFill>
          <a:blip r:embed="rId8"/>
          <a:stretch>
            <a:fillRect/>
          </a:stretch>
        </p:blipFill>
        <p:spPr>
          <a:xfrm>
            <a:off x="-643097" y="7523543"/>
            <a:ext cx="6399122" cy="2132737"/>
          </a:xfrm>
          <a:prstGeom prst="rect">
            <a:avLst/>
          </a:prstGeom>
          <a:ln w="12700">
            <a:miter lim="400000"/>
          </a:ln>
        </p:spPr>
      </p:pic>
      <p:pic>
        <p:nvPicPr>
          <p:cNvPr id="393" name="AdobeStock_291452949.jpeg" descr="AdobeStock_291452949.jpeg"/>
          <p:cNvPicPr>
            <a:picLocks noChangeAspect="1"/>
          </p:cNvPicPr>
          <p:nvPr/>
        </p:nvPicPr>
        <p:blipFill>
          <a:blip r:embed="rId9"/>
          <a:stretch>
            <a:fillRect/>
          </a:stretch>
        </p:blipFill>
        <p:spPr>
          <a:xfrm>
            <a:off x="19273386" y="3218818"/>
            <a:ext cx="5153707" cy="2898959"/>
          </a:xfrm>
          <a:prstGeom prst="rect">
            <a:avLst/>
          </a:prstGeom>
          <a:ln w="12700">
            <a:miter lim="400000"/>
          </a:ln>
        </p:spPr>
      </p:pic>
      <p:sp>
        <p:nvSpPr>
          <p:cNvPr id="394" name="Have you ever wondered what it would be like to Own Your Life?"/>
          <p:cNvSpPr txBox="1"/>
          <p:nvPr/>
        </p:nvSpPr>
        <p:spPr>
          <a:xfrm>
            <a:off x="95098" y="8906001"/>
            <a:ext cx="24193804" cy="35532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chor="ctr">
            <a:normAutofit/>
          </a:bodyPr>
          <a:lstStyle/>
          <a:p>
            <a:pPr algn="ctr">
              <a:lnSpc>
                <a:spcPct val="90000"/>
              </a:lnSpc>
              <a:defRPr sz="5900">
                <a:solidFill>
                  <a:srgbClr val="FFFFFF"/>
                </a:solidFill>
                <a:latin typeface="Open Sans"/>
                <a:ea typeface="Open Sans"/>
                <a:cs typeface="Open Sans"/>
                <a:sym typeface="Open Sans"/>
              </a:defRPr>
            </a:pPr>
            <a:r>
              <a:rPr>
                <a:effectLst>
                  <a:outerShdw blurRad="50800" dist="38100" dir="2700000" algn="tl" rotWithShape="0">
                    <a:prstClr val="black">
                      <a:alpha val="40000"/>
                    </a:prstClr>
                  </a:outerShdw>
                </a:effectLst>
              </a:rPr>
              <a:t>And do </a:t>
            </a:r>
            <a:r>
              <a:rPr b="1">
                <a:effectLst>
                  <a:outerShdw blurRad="50800" dist="38100" dir="2700000" algn="tl" rotWithShape="0">
                    <a:prstClr val="black">
                      <a:alpha val="40000"/>
                    </a:prstClr>
                  </a:outerShdw>
                </a:effectLst>
              </a:rPr>
              <a:t>WHAT</a:t>
            </a:r>
            <a:r>
              <a:rPr>
                <a:effectLst>
                  <a:outerShdw blurRad="50800" dist="38100" dir="2700000" algn="tl" rotWithShape="0">
                    <a:prstClr val="black">
                      <a:alpha val="40000"/>
                    </a:prstClr>
                  </a:outerShdw>
                </a:effectLst>
              </a:rPr>
              <a:t> you want, </a:t>
            </a:r>
            <a:r>
              <a:rPr b="1">
                <a:effectLst>
                  <a:outerShdw blurRad="50800" dist="38100" dir="2700000" algn="tl" rotWithShape="0">
                    <a:prstClr val="black">
                      <a:alpha val="40000"/>
                    </a:prstClr>
                  </a:outerShdw>
                </a:effectLst>
              </a:rPr>
              <a:t>WHEN</a:t>
            </a:r>
            <a:r>
              <a:rPr>
                <a:effectLst>
                  <a:outerShdw blurRad="50800" dist="38100" dir="2700000" algn="tl" rotWithShape="0">
                    <a:prstClr val="black">
                      <a:alpha val="40000"/>
                    </a:prstClr>
                  </a:outerShdw>
                </a:effectLst>
              </a:rPr>
              <a:t> you want, with </a:t>
            </a:r>
            <a:r>
              <a:rPr b="1">
                <a:effectLst>
                  <a:outerShdw blurRad="50800" dist="38100" dir="2700000" algn="tl" rotWithShape="0">
                    <a:prstClr val="black">
                      <a:alpha val="40000"/>
                    </a:prstClr>
                  </a:outerShdw>
                </a:effectLst>
              </a:rPr>
              <a:t>WHOM</a:t>
            </a:r>
            <a:r>
              <a:rPr>
                <a:effectLst>
                  <a:outerShdw blurRad="50800" dist="38100" dir="2700000" algn="tl" rotWithShape="0">
                    <a:prstClr val="black">
                      <a:alpha val="40000"/>
                    </a:prstClr>
                  </a:outerShdw>
                </a:effectLst>
              </a:rPr>
              <a:t> you want?</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The Challenge is when you subtract the…"/>
          <p:cNvSpPr txBox="1">
            <a:spLocks noGrp="1"/>
          </p:cNvSpPr>
          <p:nvPr>
            <p:ph type="title"/>
          </p:nvPr>
        </p:nvSpPr>
        <p:spPr>
          <a:xfrm>
            <a:off x="1108251" y="545571"/>
            <a:ext cx="22333744" cy="1978489"/>
          </a:xfrm>
          <a:prstGeom prst="rect">
            <a:avLst/>
          </a:prstGeom>
        </p:spPr>
        <p:txBody>
          <a:bodyPr/>
          <a:lstStyle>
            <a:lvl1pPr defTabSz="1664206">
              <a:defRPr sz="9100"/>
            </a:lvl1pPr>
          </a:lstStyle>
          <a:p>
            <a:r>
              <a:rPr dirty="0">
                <a:effectLst>
                  <a:outerShdw blurRad="50800" dist="38100" dir="2700000" algn="tl" rotWithShape="0">
                    <a:prstClr val="black">
                      <a:alpha val="40000"/>
                    </a:prstClr>
                  </a:outerShdw>
                </a:effectLst>
              </a:rPr>
              <a:t>The Challenge is when you subtract the…</a:t>
            </a:r>
          </a:p>
        </p:txBody>
      </p:sp>
      <p:grpSp>
        <p:nvGrpSpPr>
          <p:cNvPr id="399" name="Group"/>
          <p:cNvGrpSpPr/>
          <p:nvPr/>
        </p:nvGrpSpPr>
        <p:grpSpPr>
          <a:xfrm>
            <a:off x="1352652" y="2964715"/>
            <a:ext cx="3264480" cy="6487191"/>
            <a:chOff x="116609" y="0"/>
            <a:chExt cx="3264479" cy="6487190"/>
          </a:xfrm>
        </p:grpSpPr>
        <p:pic>
          <p:nvPicPr>
            <p:cNvPr id="397" name="AdobeStock_99164629.jpeg" descr="AdobeStock_99164629.jpeg"/>
            <p:cNvPicPr>
              <a:picLocks noChangeAspect="1"/>
            </p:cNvPicPr>
            <p:nvPr/>
          </p:nvPicPr>
          <p:blipFill>
            <a:blip r:embed="rId2"/>
            <a:stretch>
              <a:fillRect/>
            </a:stretch>
          </p:blipFill>
          <p:spPr>
            <a:xfrm>
              <a:off x="116609" y="0"/>
              <a:ext cx="3264480" cy="5001798"/>
            </a:xfrm>
            <a:prstGeom prst="rect">
              <a:avLst/>
            </a:prstGeom>
            <a:ln w="12700" cap="flat">
              <a:noFill/>
              <a:miter lim="400000"/>
            </a:ln>
            <a:effectLst/>
          </p:spPr>
        </p:pic>
        <p:sp>
          <p:nvSpPr>
            <p:cNvPr id="398" name="Sleeping Time"/>
            <p:cNvSpPr/>
            <p:nvPr/>
          </p:nvSpPr>
          <p:spPr>
            <a:xfrm>
              <a:off x="1748849" y="521719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7" tIns="91437" rIns="91437" bIns="91437" numCol="1" anchor="t">
              <a:spAutoFit/>
            </a:bodyPr>
            <a:lstStyle/>
            <a:p>
              <a:pPr lvl="1" indent="228600" algn="ctr">
                <a:lnSpc>
                  <a:spcPct val="90000"/>
                </a:lnSpc>
                <a:spcBef>
                  <a:spcPts val="1600"/>
                </a:spcBef>
                <a:defRPr sz="3500" b="1">
                  <a:solidFill>
                    <a:srgbClr val="FFFFFF"/>
                  </a:solidFill>
                  <a:latin typeface="Open Sans"/>
                  <a:ea typeface="Open Sans"/>
                  <a:cs typeface="Open Sans"/>
                  <a:sym typeface="Open Sans"/>
                </a:defRPr>
              </a:pPr>
              <a:r>
                <a:rPr>
                  <a:effectLst>
                    <a:outerShdw blurRad="50800" dist="38100" dir="2700000" algn="tl" rotWithShape="0">
                      <a:prstClr val="black">
                        <a:alpha val="40000"/>
                      </a:prstClr>
                    </a:outerShdw>
                  </a:effectLst>
                </a:rPr>
                <a:t>Sleeping Time</a:t>
              </a:r>
            </a:p>
          </p:txBody>
        </p:sp>
      </p:grpSp>
      <p:grpSp>
        <p:nvGrpSpPr>
          <p:cNvPr id="402" name="Group"/>
          <p:cNvGrpSpPr/>
          <p:nvPr/>
        </p:nvGrpSpPr>
        <p:grpSpPr>
          <a:xfrm>
            <a:off x="5615415" y="2964714"/>
            <a:ext cx="3264481" cy="6487193"/>
            <a:chOff x="-1" y="-1"/>
            <a:chExt cx="3264480" cy="6487192"/>
          </a:xfrm>
        </p:grpSpPr>
        <p:pic>
          <p:nvPicPr>
            <p:cNvPr id="400" name="AdobeStock_1792171.jpeg" descr="AdobeStock_1792171.jpeg"/>
            <p:cNvPicPr>
              <a:picLocks noChangeAspect="1"/>
            </p:cNvPicPr>
            <p:nvPr/>
          </p:nvPicPr>
          <p:blipFill>
            <a:blip r:embed="rId3"/>
            <a:stretch>
              <a:fillRect/>
            </a:stretch>
          </p:blipFill>
          <p:spPr>
            <a:xfrm>
              <a:off x="-1" y="-1"/>
              <a:ext cx="3264480" cy="5001799"/>
            </a:xfrm>
            <a:prstGeom prst="rect">
              <a:avLst/>
            </a:prstGeom>
            <a:ln w="12700" cap="flat">
              <a:noFill/>
              <a:miter lim="400000"/>
            </a:ln>
            <a:effectLst/>
          </p:spPr>
        </p:pic>
        <p:sp>
          <p:nvSpPr>
            <p:cNvPr id="401" name="Working Time"/>
            <p:cNvSpPr/>
            <p:nvPr/>
          </p:nvSpPr>
          <p:spPr>
            <a:xfrm>
              <a:off x="1742120" y="521719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p>
              <a:pPr lvl="1" indent="228600" algn="ctr">
                <a:lnSpc>
                  <a:spcPct val="90000"/>
                </a:lnSpc>
                <a:spcBef>
                  <a:spcPts val="1600"/>
                </a:spcBef>
                <a:defRPr sz="3500" b="1">
                  <a:solidFill>
                    <a:srgbClr val="FFFFFF"/>
                  </a:solidFill>
                  <a:latin typeface="Open Sans"/>
                  <a:ea typeface="Open Sans"/>
                  <a:cs typeface="Open Sans"/>
                  <a:sym typeface="Open Sans"/>
                </a:defRPr>
              </a:pPr>
              <a:r>
                <a:rPr dirty="0">
                  <a:effectLst>
                    <a:outerShdw blurRad="50800" dist="38100" dir="2700000" algn="tl" rotWithShape="0">
                      <a:prstClr val="black">
                        <a:alpha val="40000"/>
                      </a:prstClr>
                    </a:outerShdw>
                  </a:effectLst>
                </a:rPr>
                <a:t>Working Time</a:t>
              </a:r>
            </a:p>
          </p:txBody>
        </p:sp>
      </p:grpSp>
      <p:grpSp>
        <p:nvGrpSpPr>
          <p:cNvPr id="405" name="Group"/>
          <p:cNvGrpSpPr/>
          <p:nvPr/>
        </p:nvGrpSpPr>
        <p:grpSpPr>
          <a:xfrm>
            <a:off x="9878182" y="2964715"/>
            <a:ext cx="3264480" cy="6487191"/>
            <a:chOff x="481347" y="0"/>
            <a:chExt cx="3264479" cy="6487190"/>
          </a:xfrm>
        </p:grpSpPr>
        <p:pic>
          <p:nvPicPr>
            <p:cNvPr id="403" name="AdobeStock_110292817.jpeg" descr="AdobeStock_110292817.jpeg"/>
            <p:cNvPicPr>
              <a:picLocks noChangeAspect="1"/>
            </p:cNvPicPr>
            <p:nvPr/>
          </p:nvPicPr>
          <p:blipFill>
            <a:blip r:embed="rId4"/>
            <a:stretch>
              <a:fillRect/>
            </a:stretch>
          </p:blipFill>
          <p:spPr>
            <a:xfrm>
              <a:off x="481347" y="0"/>
              <a:ext cx="3264480" cy="5001798"/>
            </a:xfrm>
            <a:prstGeom prst="rect">
              <a:avLst/>
            </a:prstGeom>
            <a:ln w="12700" cap="flat">
              <a:noFill/>
              <a:miter lim="400000"/>
            </a:ln>
            <a:effectLst/>
          </p:spPr>
        </p:pic>
        <p:sp>
          <p:nvSpPr>
            <p:cNvPr id="404" name="Commuting Time"/>
            <p:cNvSpPr/>
            <p:nvPr/>
          </p:nvSpPr>
          <p:spPr>
            <a:xfrm>
              <a:off x="2113586" y="521719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7" tIns="91437" rIns="91437" bIns="91437" numCol="1" anchor="t">
              <a:spAutoFit/>
            </a:bodyPr>
            <a:lstStyle/>
            <a:p>
              <a:pPr lvl="1" indent="228600" algn="ctr">
                <a:lnSpc>
                  <a:spcPct val="90000"/>
                </a:lnSpc>
                <a:spcBef>
                  <a:spcPts val="1600"/>
                </a:spcBef>
                <a:defRPr sz="3500" b="1">
                  <a:solidFill>
                    <a:srgbClr val="FFFFFF"/>
                  </a:solidFill>
                  <a:latin typeface="Open Sans"/>
                  <a:ea typeface="Open Sans"/>
                  <a:cs typeface="Open Sans"/>
                  <a:sym typeface="Open Sans"/>
                </a:defRPr>
              </a:pPr>
              <a:r>
                <a:rPr dirty="0">
                  <a:effectLst>
                    <a:outerShdw blurRad="50800" dist="38100" dir="2700000" algn="tl" rotWithShape="0">
                      <a:prstClr val="black">
                        <a:alpha val="40000"/>
                      </a:prstClr>
                    </a:outerShdw>
                  </a:effectLst>
                </a:rPr>
                <a:t>Commuting Time</a:t>
              </a:r>
            </a:p>
          </p:txBody>
        </p:sp>
      </p:grpSp>
      <p:grpSp>
        <p:nvGrpSpPr>
          <p:cNvPr id="408" name="Group"/>
          <p:cNvGrpSpPr/>
          <p:nvPr/>
        </p:nvGrpSpPr>
        <p:grpSpPr>
          <a:xfrm>
            <a:off x="14140947" y="2964715"/>
            <a:ext cx="3264480" cy="6487191"/>
            <a:chOff x="263220" y="0"/>
            <a:chExt cx="3264479" cy="6487190"/>
          </a:xfrm>
        </p:grpSpPr>
        <p:pic>
          <p:nvPicPr>
            <p:cNvPr id="406" name="AdobeStock_374643914.jpeg" descr="AdobeStock_374643914.jpeg"/>
            <p:cNvPicPr>
              <a:picLocks noChangeAspect="1"/>
            </p:cNvPicPr>
            <p:nvPr/>
          </p:nvPicPr>
          <p:blipFill>
            <a:blip r:embed="rId5"/>
            <a:stretch>
              <a:fillRect/>
            </a:stretch>
          </p:blipFill>
          <p:spPr>
            <a:xfrm>
              <a:off x="263220" y="0"/>
              <a:ext cx="3264481" cy="5001798"/>
            </a:xfrm>
            <a:prstGeom prst="rect">
              <a:avLst/>
            </a:prstGeom>
            <a:ln w="12700" cap="flat">
              <a:noFill/>
              <a:miter lim="400000"/>
            </a:ln>
            <a:effectLst/>
          </p:spPr>
        </p:pic>
        <p:sp>
          <p:nvSpPr>
            <p:cNvPr id="407" name="Everything Else"/>
            <p:cNvSpPr/>
            <p:nvPr/>
          </p:nvSpPr>
          <p:spPr>
            <a:xfrm>
              <a:off x="1895460" y="521719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7" tIns="91437" rIns="91437" bIns="91437" numCol="1" anchor="t">
              <a:spAutoFit/>
            </a:bodyPr>
            <a:lstStyle/>
            <a:p>
              <a:pPr lvl="1" indent="228600" algn="ctr">
                <a:lnSpc>
                  <a:spcPct val="90000"/>
                </a:lnSpc>
                <a:spcBef>
                  <a:spcPts val="1600"/>
                </a:spcBef>
                <a:defRPr sz="3500" b="1">
                  <a:solidFill>
                    <a:srgbClr val="FFFFFF"/>
                  </a:solidFill>
                  <a:latin typeface="Open Sans"/>
                  <a:ea typeface="Open Sans"/>
                  <a:cs typeface="Open Sans"/>
                  <a:sym typeface="Open Sans"/>
                </a:defRPr>
              </a:pPr>
              <a:r>
                <a:rPr>
                  <a:effectLst>
                    <a:outerShdw blurRad="50800" dist="38100" dir="2700000" algn="tl" rotWithShape="0">
                      <a:prstClr val="black">
                        <a:alpha val="40000"/>
                      </a:prstClr>
                    </a:outerShdw>
                  </a:effectLst>
                </a:rPr>
                <a:t>Everything Else</a:t>
              </a:r>
            </a:p>
          </p:txBody>
        </p:sp>
      </p:grpSp>
      <p:sp>
        <p:nvSpPr>
          <p:cNvPr id="409" name="Most  people don’t have the time to do what they really want to do…"/>
          <p:cNvSpPr txBox="1"/>
          <p:nvPr/>
        </p:nvSpPr>
        <p:spPr>
          <a:xfrm>
            <a:off x="1352654" y="9402340"/>
            <a:ext cx="16209090" cy="17654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spAutoFit/>
          </a:bodyPr>
          <a:lstStyle/>
          <a:p>
            <a:pPr lvl="1" indent="228600">
              <a:lnSpc>
                <a:spcPct val="110000"/>
              </a:lnSpc>
              <a:spcBef>
                <a:spcPts val="1600"/>
              </a:spcBef>
              <a:defRPr sz="4800">
                <a:solidFill>
                  <a:srgbClr val="FFFFFF"/>
                </a:solidFill>
                <a:latin typeface="Open Sans"/>
                <a:ea typeface="Open Sans"/>
                <a:cs typeface="Open Sans"/>
                <a:sym typeface="Open Sans"/>
              </a:defRPr>
            </a:pPr>
            <a:r>
              <a:rPr>
                <a:effectLst>
                  <a:outerShdw blurRad="50800" dist="38100" dir="2700000" algn="tl" rotWithShape="0">
                    <a:prstClr val="black">
                      <a:alpha val="40000"/>
                    </a:prstClr>
                  </a:outerShdw>
                </a:effectLst>
              </a:rPr>
              <a:t>Most  people don’t have the time to do what they really want to do…</a:t>
            </a:r>
          </a:p>
        </p:txBody>
      </p:sp>
      <p:grpSp>
        <p:nvGrpSpPr>
          <p:cNvPr id="415" name="Group"/>
          <p:cNvGrpSpPr/>
          <p:nvPr/>
        </p:nvGrpSpPr>
        <p:grpSpPr>
          <a:xfrm>
            <a:off x="5081077" y="2964714"/>
            <a:ext cx="17950086" cy="8310691"/>
            <a:chOff x="-1" y="-1"/>
            <a:chExt cx="17950084" cy="8310691"/>
          </a:xfrm>
        </p:grpSpPr>
        <p:sp>
          <p:nvSpPr>
            <p:cNvPr id="410" name="and if they did, would they have"/>
            <p:cNvSpPr txBox="1"/>
            <p:nvPr/>
          </p:nvSpPr>
          <p:spPr>
            <a:xfrm>
              <a:off x="-1" y="7357743"/>
              <a:ext cx="16209094" cy="9529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p>
              <a:pPr lvl="1" indent="228600">
                <a:lnSpc>
                  <a:spcPct val="110000"/>
                </a:lnSpc>
                <a:spcBef>
                  <a:spcPts val="1600"/>
                </a:spcBef>
                <a:defRPr sz="4800">
                  <a:solidFill>
                    <a:srgbClr val="FFFFFF"/>
                  </a:solidFill>
                  <a:latin typeface="Open Sans"/>
                  <a:ea typeface="Open Sans"/>
                  <a:cs typeface="Open Sans"/>
                  <a:sym typeface="Open Sans"/>
                </a:defRPr>
              </a:pPr>
              <a:r>
                <a:rPr>
                  <a:effectLst>
                    <a:outerShdw blurRad="50800" dist="38100" dir="2700000" algn="tl" rotWithShape="0">
                      <a:prstClr val="black">
                        <a:alpha val="40000"/>
                      </a:prstClr>
                    </a:outerShdw>
                  </a:effectLst>
                </a:rPr>
                <a:t>and if they did, would they have</a:t>
              </a:r>
            </a:p>
          </p:txBody>
        </p:sp>
        <p:grpSp>
          <p:nvGrpSpPr>
            <p:cNvPr id="413" name="Group"/>
            <p:cNvGrpSpPr/>
            <p:nvPr/>
          </p:nvGrpSpPr>
          <p:grpSpPr>
            <a:xfrm>
              <a:off x="13472327" y="-1"/>
              <a:ext cx="4477756" cy="6025101"/>
              <a:chOff x="-1" y="-1"/>
              <a:chExt cx="4477754" cy="6025100"/>
            </a:xfrm>
          </p:grpSpPr>
          <p:pic>
            <p:nvPicPr>
              <p:cNvPr id="411" name="AdobeStock_301812285.jpeg" descr="AdobeStock_301812285.jpeg"/>
              <p:cNvPicPr>
                <a:picLocks noChangeAspect="1"/>
              </p:cNvPicPr>
              <p:nvPr/>
            </p:nvPicPr>
            <p:blipFill>
              <a:blip r:embed="rId6"/>
              <a:stretch>
                <a:fillRect/>
              </a:stretch>
            </p:blipFill>
            <p:spPr>
              <a:xfrm>
                <a:off x="-1" y="-1"/>
                <a:ext cx="4477754" cy="5001802"/>
              </a:xfrm>
              <a:prstGeom prst="rect">
                <a:avLst/>
              </a:prstGeom>
              <a:ln w="12700" cap="flat">
                <a:noFill/>
                <a:miter lim="400000"/>
              </a:ln>
              <a:effectLst/>
            </p:spPr>
          </p:pic>
          <p:sp>
            <p:nvSpPr>
              <p:cNvPr id="412" name="The Money"/>
              <p:cNvSpPr txBox="1"/>
              <p:nvPr/>
            </p:nvSpPr>
            <p:spPr>
              <a:xfrm>
                <a:off x="453065" y="5217192"/>
                <a:ext cx="3571804" cy="80790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7" tIns="91437" rIns="91437" bIns="91437" numCol="1" anchor="t">
                <a:spAutoFit/>
              </a:bodyPr>
              <a:lstStyle/>
              <a:p>
                <a:pPr lvl="1" indent="228600" algn="ctr">
                  <a:lnSpc>
                    <a:spcPct val="90000"/>
                  </a:lnSpc>
                  <a:spcBef>
                    <a:spcPts val="1600"/>
                  </a:spcBef>
                  <a:defRPr sz="4500" b="1">
                    <a:solidFill>
                      <a:srgbClr val="FFFFFF"/>
                    </a:solidFill>
                    <a:latin typeface="Open Sans"/>
                    <a:ea typeface="Open Sans"/>
                    <a:cs typeface="Open Sans"/>
                    <a:sym typeface="Open Sans"/>
                  </a:defRPr>
                </a:pPr>
                <a:r>
                  <a:rPr>
                    <a:effectLst>
                      <a:outerShdw blurRad="50800" dist="38100" dir="2700000" algn="tl" rotWithShape="0">
                        <a:prstClr val="black">
                          <a:alpha val="40000"/>
                        </a:prstClr>
                      </a:outerShdw>
                    </a:effectLst>
                  </a:rPr>
                  <a:t>The Money</a:t>
                </a:r>
              </a:p>
            </p:txBody>
          </p:sp>
        </p:grpSp>
        <p:sp>
          <p:nvSpPr>
            <p:cNvPr id="414" name="Line"/>
            <p:cNvSpPr/>
            <p:nvPr/>
          </p:nvSpPr>
          <p:spPr>
            <a:xfrm>
              <a:off x="9850279" y="6437625"/>
              <a:ext cx="5941603" cy="14588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570" y="20955"/>
                  </a:lnTo>
                  <a:lnTo>
                    <a:pt x="21600" y="0"/>
                  </a:lnTo>
                </a:path>
              </a:pathLst>
            </a:custGeom>
            <a:noFill/>
            <a:ln w="63500" cap="flat">
              <a:solidFill>
                <a:srgbClr val="FFFFFF"/>
              </a:solidFill>
              <a:prstDash val="solid"/>
              <a:miter lim="800000"/>
              <a:tailEnd type="triangle" w="med" len="med"/>
            </a:ln>
            <a:effectLst/>
          </p:spPr>
          <p:txBody>
            <a:bodyPr wrap="square" lIns="91437" tIns="91437" rIns="91437" bIns="91437" numCol="1" anchor="t">
              <a:noAutofit/>
            </a:bodyPr>
            <a:lstStyle/>
            <a:p>
              <a:endParaRPr>
                <a:effectLst>
                  <a:outerShdw blurRad="50800" dist="38100" dir="2700000" algn="tl" rotWithShape="0">
                    <a:prstClr val="black">
                      <a:alpha val="40000"/>
                    </a:prstClr>
                  </a:outerShdw>
                </a:effectLst>
              </a:endParaRPr>
            </a:p>
          </p:txBody>
        </p:sp>
      </p:gr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To Own Your Life you need 3 things:"/>
          <p:cNvSpPr txBox="1">
            <a:spLocks noGrp="1"/>
          </p:cNvSpPr>
          <p:nvPr>
            <p:ph type="title"/>
          </p:nvPr>
        </p:nvSpPr>
        <p:spPr>
          <a:xfrm>
            <a:off x="1530289" y="226179"/>
            <a:ext cx="21489668" cy="3553243"/>
          </a:xfrm>
          <a:prstGeom prst="rect">
            <a:avLst/>
          </a:prstGeom>
        </p:spPr>
        <p:txBody>
          <a:bodyPr/>
          <a:lstStyle/>
          <a:p>
            <a:pPr>
              <a:defRPr sz="9700"/>
            </a:pPr>
            <a:r>
              <a:rPr dirty="0">
                <a:effectLst>
                  <a:outerShdw blurRad="50800" dist="38100" dir="2700000" algn="tl" rotWithShape="0">
                    <a:prstClr val="black">
                      <a:alpha val="40000"/>
                    </a:prstClr>
                  </a:outerShdw>
                </a:effectLst>
                <a:latin typeface="+mn-lt"/>
              </a:rPr>
              <a:t>To Own Your Life </a:t>
            </a:r>
            <a:r>
              <a:rPr b="1" dirty="0">
                <a:effectLst>
                  <a:outerShdw blurRad="50800" dist="38100" dir="2700000" algn="tl" rotWithShape="0">
                    <a:prstClr val="black">
                      <a:alpha val="40000"/>
                    </a:prstClr>
                  </a:outerShdw>
                </a:effectLst>
                <a:latin typeface="+mn-lt"/>
              </a:rPr>
              <a:t>you need 3 things:</a:t>
            </a:r>
          </a:p>
        </p:txBody>
      </p:sp>
      <p:pic>
        <p:nvPicPr>
          <p:cNvPr id="418" name="AdobeStock_364688332.jpeg" descr="AdobeStock_364688332.jpeg"/>
          <p:cNvPicPr>
            <a:picLocks noChangeAspect="1"/>
          </p:cNvPicPr>
          <p:nvPr/>
        </p:nvPicPr>
        <p:blipFill>
          <a:blip r:embed="rId2"/>
          <a:stretch>
            <a:fillRect/>
          </a:stretch>
        </p:blipFill>
        <p:spPr>
          <a:xfrm>
            <a:off x="1754957" y="3994939"/>
            <a:ext cx="6157417" cy="5726242"/>
          </a:xfrm>
          <a:prstGeom prst="rect">
            <a:avLst/>
          </a:prstGeom>
          <a:ln w="12700">
            <a:miter lim="400000"/>
          </a:ln>
        </p:spPr>
      </p:pic>
      <p:pic>
        <p:nvPicPr>
          <p:cNvPr id="419" name="AdobeStock_82433370.jpeg" descr="AdobeStock_82433370.jpeg"/>
          <p:cNvPicPr>
            <a:picLocks noChangeAspect="1"/>
          </p:cNvPicPr>
          <p:nvPr/>
        </p:nvPicPr>
        <p:blipFill>
          <a:blip r:embed="rId3"/>
          <a:stretch>
            <a:fillRect/>
          </a:stretch>
        </p:blipFill>
        <p:spPr>
          <a:xfrm>
            <a:off x="9308696" y="3994939"/>
            <a:ext cx="6157417" cy="5726242"/>
          </a:xfrm>
          <a:prstGeom prst="rect">
            <a:avLst/>
          </a:prstGeom>
          <a:ln w="12700">
            <a:miter lim="400000"/>
          </a:ln>
        </p:spPr>
      </p:pic>
      <p:pic>
        <p:nvPicPr>
          <p:cNvPr id="420" name="AdobeStock_115594052.jpeg" descr="AdobeStock_115594052.jpeg"/>
          <p:cNvPicPr>
            <a:picLocks noChangeAspect="1"/>
          </p:cNvPicPr>
          <p:nvPr/>
        </p:nvPicPr>
        <p:blipFill>
          <a:blip r:embed="rId4"/>
          <a:stretch>
            <a:fillRect/>
          </a:stretch>
        </p:blipFill>
        <p:spPr>
          <a:xfrm>
            <a:off x="16862437" y="3994939"/>
            <a:ext cx="6157418" cy="5726242"/>
          </a:xfrm>
          <a:prstGeom prst="rect">
            <a:avLst/>
          </a:prstGeom>
          <a:ln w="12700">
            <a:miter lim="400000"/>
          </a:ln>
        </p:spPr>
      </p:pic>
      <p:sp>
        <p:nvSpPr>
          <p:cNvPr id="421" name="HEALTH"/>
          <p:cNvSpPr txBox="1"/>
          <p:nvPr/>
        </p:nvSpPr>
        <p:spPr>
          <a:xfrm>
            <a:off x="3645065" y="9936573"/>
            <a:ext cx="2031319" cy="8617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7" tIns="91437" rIns="91437" bIns="91437">
            <a:spAutoFit/>
          </a:bodyPr>
          <a:lstStyle>
            <a:lvl1pPr>
              <a:defRPr sz="4400" b="1">
                <a:solidFill>
                  <a:srgbClr val="FFFFFF"/>
                </a:solidFill>
                <a:latin typeface="Open Sans"/>
                <a:ea typeface="Open Sans"/>
                <a:cs typeface="Open Sans"/>
                <a:sym typeface="Open Sans"/>
              </a:defRPr>
            </a:lvl1pPr>
          </a:lstStyle>
          <a:p>
            <a:r>
              <a:rPr>
                <a:effectLst>
                  <a:outerShdw blurRad="50800" dist="38100" dir="2700000" algn="tl" rotWithShape="0">
                    <a:prstClr val="black">
                      <a:alpha val="40000"/>
                    </a:prstClr>
                  </a:outerShdw>
                </a:effectLst>
                <a:latin typeface="+mn-lt"/>
              </a:rPr>
              <a:t>HEALTH</a:t>
            </a:r>
          </a:p>
        </p:txBody>
      </p:sp>
      <p:sp>
        <p:nvSpPr>
          <p:cNvPr id="422" name="WEALTH"/>
          <p:cNvSpPr txBox="1"/>
          <p:nvPr/>
        </p:nvSpPr>
        <p:spPr>
          <a:xfrm>
            <a:off x="11198804" y="9936573"/>
            <a:ext cx="2186811" cy="8617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7" tIns="91437" rIns="91437" bIns="91437">
            <a:spAutoFit/>
          </a:bodyPr>
          <a:lstStyle>
            <a:lvl1pPr>
              <a:defRPr sz="4400" b="1">
                <a:solidFill>
                  <a:srgbClr val="FFFFFF"/>
                </a:solidFill>
                <a:latin typeface="Open Sans"/>
                <a:ea typeface="Open Sans"/>
                <a:cs typeface="Open Sans"/>
                <a:sym typeface="Open Sans"/>
              </a:defRPr>
            </a:lvl1pPr>
          </a:lstStyle>
          <a:p>
            <a:r>
              <a:rPr>
                <a:effectLst>
                  <a:outerShdw blurRad="50800" dist="38100" dir="2700000" algn="tl" rotWithShape="0">
                    <a:prstClr val="black">
                      <a:alpha val="40000"/>
                    </a:prstClr>
                  </a:outerShdw>
                </a:effectLst>
                <a:latin typeface="+mn-lt"/>
              </a:rPr>
              <a:t>WEALTH</a:t>
            </a:r>
          </a:p>
        </p:txBody>
      </p:sp>
      <p:sp>
        <p:nvSpPr>
          <p:cNvPr id="423" name="TIME FREEDOM"/>
          <p:cNvSpPr txBox="1"/>
          <p:nvPr/>
        </p:nvSpPr>
        <p:spPr>
          <a:xfrm>
            <a:off x="17855409" y="9936573"/>
            <a:ext cx="3871567" cy="8617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7" tIns="91437" rIns="91437" bIns="91437">
            <a:spAutoFit/>
          </a:bodyPr>
          <a:lstStyle>
            <a:lvl1pPr>
              <a:defRPr sz="4400" b="1">
                <a:solidFill>
                  <a:srgbClr val="FFFFFF"/>
                </a:solidFill>
                <a:latin typeface="Open Sans"/>
                <a:ea typeface="Open Sans"/>
                <a:cs typeface="Open Sans"/>
                <a:sym typeface="Open Sans"/>
              </a:defRPr>
            </a:lvl1pPr>
          </a:lstStyle>
          <a:p>
            <a:r>
              <a:rPr>
                <a:effectLst>
                  <a:outerShdw blurRad="50800" dist="38100" dir="2700000" algn="tl" rotWithShape="0">
                    <a:prstClr val="black">
                      <a:alpha val="40000"/>
                    </a:prstClr>
                  </a:outerShdw>
                </a:effectLst>
                <a:latin typeface="+mn-lt"/>
              </a:rPr>
              <a:t>TIME FREEDOM</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Gone are the days…"/>
          <p:cNvSpPr txBox="1">
            <a:spLocks noGrp="1"/>
          </p:cNvSpPr>
          <p:nvPr>
            <p:ph type="title"/>
          </p:nvPr>
        </p:nvSpPr>
        <p:spPr>
          <a:xfrm>
            <a:off x="1530289" y="226179"/>
            <a:ext cx="21489668" cy="3553243"/>
          </a:xfrm>
          <a:prstGeom prst="rect">
            <a:avLst/>
          </a:prstGeom>
        </p:spPr>
        <p:txBody>
          <a:bodyPr/>
          <a:lstStyle>
            <a:lvl1pPr>
              <a:defRPr sz="9500"/>
            </a:lvl1pPr>
          </a:lstStyle>
          <a:p>
            <a:r>
              <a:rPr dirty="0">
                <a:effectLst>
                  <a:outerShdw blurRad="50800" dist="38100" dir="2700000" algn="tl" rotWithShape="0">
                    <a:prstClr val="black">
                      <a:alpha val="40000"/>
                    </a:prstClr>
                  </a:outerShdw>
                </a:effectLst>
                <a:latin typeface="+mn-lt"/>
              </a:rPr>
              <a:t>Gone are the days…</a:t>
            </a:r>
          </a:p>
        </p:txBody>
      </p:sp>
      <p:sp>
        <p:nvSpPr>
          <p:cNvPr id="426" name="Getting a Degree…"/>
          <p:cNvSpPr txBox="1">
            <a:spLocks noGrp="1"/>
          </p:cNvSpPr>
          <p:nvPr>
            <p:ph type="body" sz="half" idx="1"/>
          </p:nvPr>
        </p:nvSpPr>
        <p:spPr>
          <a:xfrm>
            <a:off x="1718063" y="3779421"/>
            <a:ext cx="12095696" cy="5236434"/>
          </a:xfrm>
          <a:prstGeom prst="rect">
            <a:avLst/>
          </a:prstGeom>
        </p:spPr>
        <p:txBody>
          <a:bodyPr/>
          <a:lstStyle/>
          <a:p>
            <a:pPr marL="695156" indent="-695156">
              <a:lnSpc>
                <a:spcPct val="120000"/>
              </a:lnSpc>
              <a:buSzPct val="100000"/>
              <a:buAutoNum type="arabicPeriod"/>
              <a:defRPr sz="5200"/>
            </a:pPr>
            <a:r>
              <a:rPr dirty="0">
                <a:effectLst>
                  <a:outerShdw blurRad="50800" dist="38100" dir="2700000" algn="tl" rotWithShape="0">
                    <a:prstClr val="black">
                      <a:alpha val="40000"/>
                    </a:prstClr>
                  </a:outerShdw>
                </a:effectLst>
                <a:latin typeface="+mn-lt"/>
              </a:rPr>
              <a:t>Getting a Degree</a:t>
            </a:r>
          </a:p>
          <a:p>
            <a:pPr marL="695156" indent="-695156">
              <a:lnSpc>
                <a:spcPct val="120000"/>
              </a:lnSpc>
              <a:buSzPct val="100000"/>
              <a:buAutoNum type="arabicPeriod"/>
              <a:defRPr sz="5200"/>
            </a:pPr>
            <a:r>
              <a:rPr dirty="0">
                <a:effectLst>
                  <a:outerShdw blurRad="50800" dist="38100" dir="2700000" algn="tl" rotWithShape="0">
                    <a:prstClr val="black">
                      <a:alpha val="40000"/>
                    </a:prstClr>
                  </a:outerShdw>
                </a:effectLst>
                <a:latin typeface="+mn-lt"/>
              </a:rPr>
              <a:t>Getting a good job</a:t>
            </a:r>
          </a:p>
          <a:p>
            <a:pPr marL="695156" indent="-695156">
              <a:lnSpc>
                <a:spcPct val="120000"/>
              </a:lnSpc>
              <a:buSzPct val="100000"/>
              <a:buAutoNum type="arabicPeriod"/>
              <a:defRPr sz="5200"/>
            </a:pPr>
            <a:r>
              <a:rPr dirty="0">
                <a:effectLst>
                  <a:outerShdw blurRad="50800" dist="38100" dir="2700000" algn="tl" rotWithShape="0">
                    <a:prstClr val="black">
                      <a:alpha val="40000"/>
                    </a:prstClr>
                  </a:outerShdw>
                </a:effectLst>
                <a:latin typeface="+mn-lt"/>
              </a:rPr>
              <a:t>Getting a gold watch</a:t>
            </a:r>
          </a:p>
          <a:p>
            <a:pPr marL="695156" indent="-695156">
              <a:lnSpc>
                <a:spcPct val="120000"/>
              </a:lnSpc>
              <a:buSzPct val="100000"/>
              <a:buAutoNum type="arabicPeriod"/>
              <a:defRPr sz="5200"/>
            </a:pPr>
            <a:r>
              <a:rPr dirty="0">
                <a:effectLst>
                  <a:outerShdw blurRad="50800" dist="38100" dir="2700000" algn="tl" rotWithShape="0">
                    <a:prstClr val="black">
                      <a:alpha val="40000"/>
                    </a:prstClr>
                  </a:outerShdw>
                </a:effectLst>
                <a:latin typeface="+mn-lt"/>
              </a:rPr>
              <a:t>Getting a life-long pension</a:t>
            </a:r>
          </a:p>
        </p:txBody>
      </p:sp>
      <p:pic>
        <p:nvPicPr>
          <p:cNvPr id="427" name="AdobeStock_199951929.jpeg" descr="AdobeStock_199951929.jpeg"/>
          <p:cNvPicPr>
            <a:picLocks noChangeAspect="1"/>
          </p:cNvPicPr>
          <p:nvPr/>
        </p:nvPicPr>
        <p:blipFill>
          <a:blip r:embed="rId2"/>
          <a:stretch>
            <a:fillRect/>
          </a:stretch>
        </p:blipFill>
        <p:spPr>
          <a:xfrm>
            <a:off x="13539781" y="1502330"/>
            <a:ext cx="4340745" cy="4132992"/>
          </a:xfrm>
          <a:prstGeom prst="rect">
            <a:avLst/>
          </a:prstGeom>
          <a:ln w="12700">
            <a:miter lim="400000"/>
          </a:ln>
        </p:spPr>
      </p:pic>
      <p:pic>
        <p:nvPicPr>
          <p:cNvPr id="428" name="AdobeStock_283571591.jpeg" descr="AdobeStock_283571591.jpeg"/>
          <p:cNvPicPr>
            <a:picLocks noChangeAspect="1"/>
          </p:cNvPicPr>
          <p:nvPr/>
        </p:nvPicPr>
        <p:blipFill>
          <a:blip r:embed="rId3"/>
          <a:stretch>
            <a:fillRect/>
          </a:stretch>
        </p:blipFill>
        <p:spPr>
          <a:xfrm>
            <a:off x="18679331" y="1502330"/>
            <a:ext cx="4340745" cy="4132992"/>
          </a:xfrm>
          <a:prstGeom prst="rect">
            <a:avLst/>
          </a:prstGeom>
          <a:ln w="12700">
            <a:miter lim="400000"/>
          </a:ln>
        </p:spPr>
      </p:pic>
      <p:pic>
        <p:nvPicPr>
          <p:cNvPr id="429" name="AdobeStock_48438984.jpeg" descr="AdobeStock_48438984.jpeg"/>
          <p:cNvPicPr>
            <a:picLocks noChangeAspect="1"/>
          </p:cNvPicPr>
          <p:nvPr/>
        </p:nvPicPr>
        <p:blipFill>
          <a:blip r:embed="rId4"/>
          <a:stretch>
            <a:fillRect/>
          </a:stretch>
        </p:blipFill>
        <p:spPr>
          <a:xfrm>
            <a:off x="13539781" y="6333290"/>
            <a:ext cx="4340745" cy="4132992"/>
          </a:xfrm>
          <a:prstGeom prst="rect">
            <a:avLst/>
          </a:prstGeom>
          <a:ln w="12700">
            <a:miter lim="400000"/>
          </a:ln>
        </p:spPr>
      </p:pic>
      <p:pic>
        <p:nvPicPr>
          <p:cNvPr id="430" name="AdobeStock_51111249.jpeg" descr="AdobeStock_51111249.jpeg"/>
          <p:cNvPicPr>
            <a:picLocks noChangeAspect="1"/>
          </p:cNvPicPr>
          <p:nvPr/>
        </p:nvPicPr>
        <p:blipFill>
          <a:blip r:embed="rId5"/>
          <a:stretch>
            <a:fillRect/>
          </a:stretch>
        </p:blipFill>
        <p:spPr>
          <a:xfrm>
            <a:off x="18679332" y="6333290"/>
            <a:ext cx="4340745" cy="4132992"/>
          </a:xfrm>
          <a:prstGeom prst="rect">
            <a:avLst/>
          </a:prstGeom>
          <a:ln w="12700">
            <a:miter lim="400000"/>
          </a:ln>
        </p:spPr>
      </p:pic>
      <p:grpSp>
        <p:nvGrpSpPr>
          <p:cNvPr id="433" name="Group"/>
          <p:cNvGrpSpPr/>
          <p:nvPr/>
        </p:nvGrpSpPr>
        <p:grpSpPr>
          <a:xfrm>
            <a:off x="13546131" y="1456659"/>
            <a:ext cx="9167843" cy="9167843"/>
            <a:chOff x="0" y="0"/>
            <a:chExt cx="9167841" cy="9167841"/>
          </a:xfrm>
          <a:effectLst>
            <a:outerShdw blurRad="50800" dist="38100" dir="2700000" algn="tl" rotWithShape="0">
              <a:prstClr val="black">
                <a:alpha val="40000"/>
              </a:prstClr>
            </a:outerShdw>
          </a:effectLst>
        </p:grpSpPr>
        <p:sp>
          <p:nvSpPr>
            <p:cNvPr id="431" name="Circle"/>
            <p:cNvSpPr/>
            <p:nvPr/>
          </p:nvSpPr>
          <p:spPr>
            <a:xfrm>
              <a:off x="0" y="-1"/>
              <a:ext cx="9167843" cy="9167843"/>
            </a:xfrm>
            <a:prstGeom prst="ellipse">
              <a:avLst/>
            </a:prstGeom>
            <a:noFill/>
            <a:ln w="1041400" cap="flat">
              <a:solidFill>
                <a:srgbClr val="FFFFFF"/>
              </a:solidFill>
              <a:prstDash val="solid"/>
              <a:miter lim="800000"/>
            </a:ln>
            <a:effectLst/>
          </p:spPr>
          <p:txBody>
            <a:bodyPr wrap="square" lIns="91437" tIns="91437" rIns="91437" bIns="91437" numCol="1" anchor="ctr">
              <a:noAutofit/>
            </a:bodyPr>
            <a:lstStyle/>
            <a:p>
              <a:endParaRPr/>
            </a:p>
          </p:txBody>
        </p:sp>
        <p:sp>
          <p:nvSpPr>
            <p:cNvPr id="432" name="Line"/>
            <p:cNvSpPr/>
            <p:nvPr/>
          </p:nvSpPr>
          <p:spPr>
            <a:xfrm flipV="1">
              <a:off x="1608646" y="1608644"/>
              <a:ext cx="5950549" cy="5950550"/>
            </a:xfrm>
            <a:prstGeom prst="line">
              <a:avLst/>
            </a:prstGeom>
            <a:noFill/>
            <a:ln w="1041400" cap="flat">
              <a:solidFill>
                <a:srgbClr val="FFFFFF"/>
              </a:solidFill>
              <a:prstDash val="solid"/>
              <a:miter lim="800000"/>
            </a:ln>
            <a:effectLst/>
          </p:spPr>
          <p:txBody>
            <a:bodyPr wrap="square" lIns="45718" tIns="45718" rIns="45718" bIns="45718" numCol="1" anchor="t">
              <a:noAutofit/>
            </a:bodyPr>
            <a:lstStyle/>
            <a:p>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 grpId="1"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We discovered a way that you can Own Your Life by building a home-based business."/>
          <p:cNvSpPr txBox="1">
            <a:spLocks noGrp="1"/>
          </p:cNvSpPr>
          <p:nvPr>
            <p:ph type="title"/>
          </p:nvPr>
        </p:nvSpPr>
        <p:spPr>
          <a:xfrm>
            <a:off x="1498562" y="562344"/>
            <a:ext cx="21489668" cy="3553243"/>
          </a:xfrm>
          <a:prstGeom prst="rect">
            <a:avLst/>
          </a:prstGeom>
        </p:spPr>
        <p:txBody>
          <a:bodyPr/>
          <a:lstStyle/>
          <a:p>
            <a:pPr defTabSz="1572766">
              <a:lnSpc>
                <a:spcPct val="120000"/>
              </a:lnSpc>
              <a:defRPr sz="7200"/>
            </a:pPr>
            <a:r>
              <a:rPr dirty="0">
                <a:effectLst>
                  <a:outerShdw blurRad="50800" dist="38100" dir="2700000" algn="tl" rotWithShape="0">
                    <a:prstClr val="black">
                      <a:alpha val="40000"/>
                    </a:prstClr>
                  </a:outerShdw>
                </a:effectLst>
                <a:latin typeface="+mn-lt"/>
              </a:rPr>
              <a:t>We discovered a way that you can Own Your Life by building a </a:t>
            </a:r>
            <a:r>
              <a:rPr b="1" dirty="0">
                <a:effectLst>
                  <a:outerShdw blurRad="50800" dist="38100" dir="2700000" algn="tl" rotWithShape="0">
                    <a:prstClr val="black">
                      <a:alpha val="40000"/>
                    </a:prstClr>
                  </a:outerShdw>
                </a:effectLst>
                <a:latin typeface="+mn-lt"/>
              </a:rPr>
              <a:t>home-based business</a:t>
            </a:r>
            <a:r>
              <a:rPr dirty="0">
                <a:effectLst>
                  <a:outerShdw blurRad="50800" dist="38100" dir="2700000" algn="tl" rotWithShape="0">
                    <a:prstClr val="black">
                      <a:alpha val="40000"/>
                    </a:prstClr>
                  </a:outerShdw>
                </a:effectLst>
                <a:latin typeface="+mn-lt"/>
              </a:rPr>
              <a:t>.</a:t>
            </a:r>
          </a:p>
        </p:txBody>
      </p:sp>
      <p:sp>
        <p:nvSpPr>
          <p:cNvPr id="436" name="We have a simple system…"/>
          <p:cNvSpPr txBox="1">
            <a:spLocks noGrp="1"/>
          </p:cNvSpPr>
          <p:nvPr>
            <p:ph type="body" sz="half" idx="1"/>
          </p:nvPr>
        </p:nvSpPr>
        <p:spPr>
          <a:xfrm>
            <a:off x="1498561" y="4577700"/>
            <a:ext cx="10254081" cy="6686927"/>
          </a:xfrm>
          <a:prstGeom prst="rect">
            <a:avLst/>
          </a:prstGeom>
        </p:spPr>
        <p:txBody>
          <a:bodyPr/>
          <a:lstStyle/>
          <a:p>
            <a:pPr marL="521367" indent="-521367">
              <a:lnSpc>
                <a:spcPct val="120000"/>
              </a:lnSpc>
              <a:buSzPct val="100000"/>
              <a:buChar char="•"/>
              <a:defRPr sz="5200" b="1"/>
            </a:pPr>
            <a:r>
              <a:rPr dirty="0">
                <a:effectLst>
                  <a:outerShdw blurRad="50800" dist="38100" dir="2700000" algn="tl" rotWithShape="0">
                    <a:prstClr val="black">
                      <a:alpha val="40000"/>
                    </a:prstClr>
                  </a:outerShdw>
                </a:effectLst>
                <a:latin typeface="+mn-lt"/>
              </a:rPr>
              <a:t>We have a simple system</a:t>
            </a:r>
          </a:p>
          <a:p>
            <a:pPr marL="521367" indent="-521367">
              <a:lnSpc>
                <a:spcPct val="120000"/>
              </a:lnSpc>
              <a:buSzPct val="100000"/>
              <a:buChar char="•"/>
              <a:defRPr sz="5200" b="1"/>
            </a:pPr>
            <a:r>
              <a:rPr dirty="0">
                <a:effectLst>
                  <a:outerShdw blurRad="50800" dist="38100" dir="2700000" algn="tl" rotWithShape="0">
                    <a:prstClr val="black">
                      <a:alpha val="40000"/>
                    </a:prstClr>
                  </a:outerShdw>
                </a:effectLst>
                <a:latin typeface="+mn-lt"/>
              </a:rPr>
              <a:t>Anyone can do it</a:t>
            </a:r>
          </a:p>
          <a:p>
            <a:pPr marL="521367" indent="-521367">
              <a:lnSpc>
                <a:spcPct val="120000"/>
              </a:lnSpc>
              <a:buSzPct val="100000"/>
              <a:buChar char="•"/>
              <a:defRPr sz="5200" b="1"/>
            </a:pPr>
            <a:r>
              <a:rPr dirty="0">
                <a:effectLst>
                  <a:outerShdw blurRad="50800" dist="38100" dir="2700000" algn="tl" rotWithShape="0">
                    <a:prstClr val="black">
                      <a:alpha val="40000"/>
                    </a:prstClr>
                  </a:outerShdw>
                </a:effectLst>
                <a:latin typeface="+mn-lt"/>
              </a:rPr>
              <a:t>Doesn’t require selling</a:t>
            </a:r>
          </a:p>
          <a:p>
            <a:pPr marL="521367" indent="-521367">
              <a:lnSpc>
                <a:spcPct val="120000"/>
              </a:lnSpc>
              <a:buSzPct val="100000"/>
              <a:buChar char="•"/>
              <a:defRPr sz="5200" b="1"/>
            </a:pPr>
            <a:r>
              <a:rPr dirty="0">
                <a:effectLst>
                  <a:outerShdw blurRad="50800" dist="38100" dir="2700000" algn="tl" rotWithShape="0">
                    <a:prstClr val="black">
                      <a:alpha val="40000"/>
                    </a:prstClr>
                  </a:outerShdw>
                </a:effectLst>
                <a:latin typeface="+mn-lt"/>
              </a:rPr>
              <a:t>What’s best, it won’t take much of your time!</a:t>
            </a:r>
          </a:p>
        </p:txBody>
      </p:sp>
      <p:pic>
        <p:nvPicPr>
          <p:cNvPr id="437" name="AdobeStock_329741282.jpeg" descr="AdobeStock_329741282.jpeg"/>
          <p:cNvPicPr>
            <a:picLocks noChangeAspect="1"/>
          </p:cNvPicPr>
          <p:nvPr/>
        </p:nvPicPr>
        <p:blipFill>
          <a:blip r:embed="rId2"/>
          <a:stretch>
            <a:fillRect/>
          </a:stretch>
        </p:blipFill>
        <p:spPr>
          <a:xfrm>
            <a:off x="12275122" y="4754017"/>
            <a:ext cx="10208795" cy="6334300"/>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AdobeStock_203476627 reduced.jpg" descr="AdobeStock_203476627 reduced.jpg"/>
          <p:cNvPicPr>
            <a:picLocks noChangeAspect="1"/>
          </p:cNvPicPr>
          <p:nvPr/>
        </p:nvPicPr>
        <p:blipFill>
          <a:blip r:embed="rId2"/>
          <a:stretch>
            <a:fillRect/>
          </a:stretch>
        </p:blipFill>
        <p:spPr>
          <a:xfrm>
            <a:off x="-7605" y="-2578420"/>
            <a:ext cx="24550249" cy="16366834"/>
          </a:xfrm>
          <a:prstGeom prst="rect">
            <a:avLst/>
          </a:prstGeom>
          <a:ln w="12700">
            <a:miter lim="400000"/>
          </a:ln>
        </p:spPr>
      </p:pic>
      <p:sp>
        <p:nvSpPr>
          <p:cNvPr id="93" name="Rectangle"/>
          <p:cNvSpPr/>
          <p:nvPr/>
        </p:nvSpPr>
        <p:spPr>
          <a:xfrm>
            <a:off x="0" y="9826521"/>
            <a:ext cx="24384004" cy="4074696"/>
          </a:xfrm>
          <a:prstGeom prst="rect">
            <a:avLst/>
          </a:prstGeom>
          <a:gradFill>
            <a:gsLst>
              <a:gs pos="0">
                <a:srgbClr val="1DBFD7"/>
              </a:gs>
              <a:gs pos="20868">
                <a:srgbClr val="4D6D92"/>
              </a:gs>
              <a:gs pos="100000">
                <a:srgbClr val="7C1B4E"/>
              </a:gs>
            </a:gsLst>
          </a:gradFill>
          <a:ln w="12700">
            <a:miter lim="400000"/>
          </a:ln>
        </p:spPr>
        <p:txBody>
          <a:bodyPr lIns="91437" tIns="91437" rIns="91437" bIns="91437" anchor="ctr"/>
          <a:lstStyle/>
          <a:p>
            <a:pPr>
              <a:defRPr>
                <a:solidFill>
                  <a:srgbClr val="F1FBFC"/>
                </a:solidFill>
              </a:defRPr>
            </a:pPr>
            <a:endParaRPr/>
          </a:p>
        </p:txBody>
      </p:sp>
      <p:grpSp>
        <p:nvGrpSpPr>
          <p:cNvPr id="97" name="Group 1"/>
          <p:cNvGrpSpPr/>
          <p:nvPr/>
        </p:nvGrpSpPr>
        <p:grpSpPr>
          <a:xfrm>
            <a:off x="1831219" y="10919455"/>
            <a:ext cx="20707116" cy="1888831"/>
            <a:chOff x="0" y="0"/>
            <a:chExt cx="20707114" cy="1888830"/>
          </a:xfrm>
          <a:effectLst>
            <a:outerShdw blurRad="50800" dist="38100" dir="2700000" algn="tl" rotWithShape="0">
              <a:prstClr val="black">
                <a:alpha val="40000"/>
              </a:prstClr>
            </a:outerShdw>
          </a:effectLst>
        </p:grpSpPr>
        <p:sp>
          <p:nvSpPr>
            <p:cNvPr id="94" name="CHALLENGE"/>
            <p:cNvSpPr txBox="1"/>
            <p:nvPr/>
          </p:nvSpPr>
          <p:spPr>
            <a:xfrm>
              <a:off x="18119571" y="113418"/>
              <a:ext cx="2587543" cy="1668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7" tIns="91437" rIns="91437" bIns="91437" numCol="1" anchor="t">
              <a:spAutoFit/>
            </a:bodyPr>
            <a:lstStyle>
              <a:lvl1pPr>
                <a:defRPr sz="9600" b="1">
                  <a:solidFill>
                    <a:srgbClr val="FFFFFF"/>
                  </a:solidFill>
                </a:defRPr>
              </a:lvl1pPr>
            </a:lstStyle>
            <a:p>
              <a:r>
                <a:rPr dirty="0">
                  <a:effectLst>
                    <a:outerShdw blurRad="50800" dist="38100" dir="2700000" algn="tl" rotWithShape="0">
                      <a:prstClr val="black">
                        <a:alpha val="40000"/>
                      </a:prstClr>
                    </a:outerShdw>
                  </a:effectLst>
                </a:rPr>
                <a:t>LIFE!</a:t>
              </a:r>
            </a:p>
          </p:txBody>
        </p:sp>
        <p:pic>
          <p:nvPicPr>
            <p:cNvPr id="95" name="White logo.png" descr="White logo.png"/>
            <p:cNvPicPr>
              <a:picLocks noChangeAspect="1"/>
            </p:cNvPicPr>
            <p:nvPr/>
          </p:nvPicPr>
          <p:blipFill>
            <a:blip r:embed="rId3"/>
            <a:stretch>
              <a:fillRect/>
            </a:stretch>
          </p:blipFill>
          <p:spPr>
            <a:xfrm>
              <a:off x="10627846" y="0"/>
              <a:ext cx="7305989" cy="1888830"/>
            </a:xfrm>
            <a:prstGeom prst="rect">
              <a:avLst/>
            </a:prstGeom>
            <a:ln w="12700" cap="flat">
              <a:noFill/>
              <a:miter lim="400000"/>
            </a:ln>
            <a:effectLst>
              <a:outerShdw blurRad="50800" dist="38100" dir="2700000" algn="tl" rotWithShape="0">
                <a:prstClr val="black">
                  <a:alpha val="40000"/>
                </a:prstClr>
              </a:outerShdw>
            </a:effectLst>
          </p:spPr>
        </p:pic>
        <p:sp>
          <p:nvSpPr>
            <p:cNvPr id="96" name="CHALLENGE"/>
            <p:cNvSpPr txBox="1"/>
            <p:nvPr/>
          </p:nvSpPr>
          <p:spPr>
            <a:xfrm>
              <a:off x="0" y="113417"/>
              <a:ext cx="10549676" cy="16619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7" tIns="91437" rIns="91437" bIns="91437" numCol="1" anchor="t">
              <a:spAutoFit/>
            </a:bodyPr>
            <a:lstStyle>
              <a:lvl1pPr>
                <a:defRPr sz="9600" b="1">
                  <a:solidFill>
                    <a:srgbClr val="FFFFFF"/>
                  </a:solidFill>
                </a:defRPr>
              </a:lvl1pPr>
            </a:lstStyle>
            <a:p>
              <a:r>
                <a:rPr dirty="0">
                  <a:effectLst>
                    <a:outerShdw blurRad="50800" dist="38100" dir="2700000" algn="tl" rotWithShape="0">
                      <a:prstClr val="black">
                        <a:alpha val="40000"/>
                      </a:prstClr>
                    </a:outerShdw>
                  </a:effectLst>
                </a:rPr>
                <a:t>WELCOME TO YOUR</a:t>
              </a:r>
            </a:p>
          </p:txBody>
        </p:sp>
      </p:gr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Our Business Model"/>
          <p:cNvSpPr txBox="1">
            <a:spLocks noGrp="1"/>
          </p:cNvSpPr>
          <p:nvPr>
            <p:ph type="title"/>
          </p:nvPr>
        </p:nvSpPr>
        <p:spPr>
          <a:xfrm>
            <a:off x="1447165" y="-3"/>
            <a:ext cx="21489670" cy="3553244"/>
          </a:xfrm>
          <a:prstGeom prst="rect">
            <a:avLst/>
          </a:prstGeom>
        </p:spPr>
        <p:txBody>
          <a:bodyPr>
            <a:normAutofit/>
          </a:bodyPr>
          <a:lstStyle>
            <a:lvl1pPr algn="ctr">
              <a:lnSpc>
                <a:spcPct val="120000"/>
              </a:lnSpc>
              <a:defRPr sz="9500"/>
            </a:lvl1pPr>
          </a:lstStyle>
          <a:p>
            <a:r>
              <a:rPr sz="11500" dirty="0">
                <a:effectLst>
                  <a:outerShdw blurRad="50800" dist="38100" dir="2700000" algn="tl" rotWithShape="0">
                    <a:prstClr val="black">
                      <a:alpha val="40000"/>
                    </a:prstClr>
                  </a:outerShdw>
                </a:effectLst>
                <a:latin typeface="+mn-lt"/>
              </a:rPr>
              <a:t>Our Revolutionary Business Model</a:t>
            </a:r>
          </a:p>
        </p:txBody>
      </p:sp>
      <p:sp>
        <p:nvSpPr>
          <p:cNvPr id="440" name="A large network of people, each doing just a little bit"/>
          <p:cNvSpPr txBox="1">
            <a:spLocks noGrp="1"/>
          </p:cNvSpPr>
          <p:nvPr>
            <p:ph type="body" sz="quarter" idx="1"/>
          </p:nvPr>
        </p:nvSpPr>
        <p:spPr>
          <a:xfrm>
            <a:off x="1555333" y="9343239"/>
            <a:ext cx="6249956" cy="962297"/>
          </a:xfrm>
          <a:prstGeom prst="rect">
            <a:avLst/>
          </a:prstGeom>
        </p:spPr>
        <p:txBody>
          <a:bodyPr>
            <a:normAutofit/>
          </a:bodyPr>
          <a:lstStyle>
            <a:lvl1pPr algn="ctr" defTabSz="1572766">
              <a:lnSpc>
                <a:spcPct val="120000"/>
              </a:lnSpc>
              <a:spcBef>
                <a:spcPts val="1600"/>
              </a:spcBef>
              <a:defRPr sz="3600" b="1"/>
            </a:lvl1pPr>
          </a:lstStyle>
          <a:p>
            <a:r>
              <a:rPr sz="4400">
                <a:effectLst>
                  <a:outerShdw blurRad="50800" dist="38100" dir="2700000" algn="tl" rotWithShape="0">
                    <a:prstClr val="black">
                      <a:alpha val="40000"/>
                    </a:prstClr>
                  </a:outerShdw>
                </a:effectLst>
                <a:latin typeface="+mn-lt"/>
              </a:rPr>
              <a:t>Influencer Marketing</a:t>
            </a:r>
          </a:p>
        </p:txBody>
      </p:sp>
      <p:sp>
        <p:nvSpPr>
          <p:cNvPr id="441" name="Human to human connections"/>
          <p:cNvSpPr txBox="1"/>
          <p:nvPr/>
        </p:nvSpPr>
        <p:spPr>
          <a:xfrm>
            <a:off x="9067024" y="9343239"/>
            <a:ext cx="6249954" cy="1563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normAutofit/>
          </a:bodyPr>
          <a:lstStyle>
            <a:lvl1pPr algn="ctr" defTabSz="1554480">
              <a:lnSpc>
                <a:spcPct val="120000"/>
              </a:lnSpc>
              <a:spcBef>
                <a:spcPts val="1500"/>
              </a:spcBef>
              <a:defRPr sz="3500" b="1">
                <a:solidFill>
                  <a:srgbClr val="FFFFFF"/>
                </a:solidFill>
                <a:latin typeface="Open Sans"/>
                <a:ea typeface="Open Sans"/>
                <a:cs typeface="Open Sans"/>
                <a:sym typeface="Open Sans"/>
              </a:defRPr>
            </a:lvl1pPr>
          </a:lstStyle>
          <a:p>
            <a:r>
              <a:rPr sz="4000">
                <a:effectLst>
                  <a:outerShdw blurRad="50800" dist="38100" dir="2700000" algn="tl" rotWithShape="0">
                    <a:prstClr val="black">
                      <a:alpha val="40000"/>
                    </a:prstClr>
                  </a:outerShdw>
                </a:effectLst>
                <a:latin typeface="+mn-lt"/>
              </a:rPr>
              <a:t>Network Marketing</a:t>
            </a:r>
          </a:p>
        </p:txBody>
      </p:sp>
      <p:pic>
        <p:nvPicPr>
          <p:cNvPr id="442" name="Picture 2" descr="Picture 2"/>
          <p:cNvPicPr>
            <a:picLocks noChangeAspect="1"/>
          </p:cNvPicPr>
          <p:nvPr/>
        </p:nvPicPr>
        <p:blipFill>
          <a:blip r:embed="rId2"/>
          <a:stretch>
            <a:fillRect/>
          </a:stretch>
        </p:blipFill>
        <p:spPr>
          <a:xfrm>
            <a:off x="16471988" y="3553240"/>
            <a:ext cx="6249954" cy="5486402"/>
          </a:xfrm>
          <a:prstGeom prst="rect">
            <a:avLst/>
          </a:prstGeom>
          <a:ln>
            <a:solidFill>
              <a:srgbClr val="000000"/>
            </a:solidFill>
          </a:ln>
        </p:spPr>
      </p:pic>
      <p:pic>
        <p:nvPicPr>
          <p:cNvPr id="443" name="AdobeStock_420483347 [Converted].jpg" descr="AdobeStock_420483347 [Converted].jpg"/>
          <p:cNvPicPr>
            <a:picLocks noChangeAspect="1"/>
          </p:cNvPicPr>
          <p:nvPr/>
        </p:nvPicPr>
        <p:blipFill>
          <a:blip r:embed="rId3"/>
          <a:stretch>
            <a:fillRect/>
          </a:stretch>
        </p:blipFill>
        <p:spPr>
          <a:xfrm>
            <a:off x="8958921" y="3569873"/>
            <a:ext cx="6505614" cy="5486402"/>
          </a:xfrm>
          <a:prstGeom prst="rect">
            <a:avLst/>
          </a:prstGeom>
          <a:ln w="12700">
            <a:solidFill>
              <a:srgbClr val="000000"/>
            </a:solidFill>
            <a:miter lim="400000"/>
          </a:ln>
        </p:spPr>
      </p:pic>
      <p:pic>
        <p:nvPicPr>
          <p:cNvPr id="444" name="Picture 4" descr="Picture 4"/>
          <p:cNvPicPr>
            <a:picLocks noChangeAspect="1"/>
          </p:cNvPicPr>
          <p:nvPr/>
        </p:nvPicPr>
        <p:blipFill>
          <a:blip r:embed="rId4"/>
          <a:stretch>
            <a:fillRect/>
          </a:stretch>
        </p:blipFill>
        <p:spPr>
          <a:xfrm>
            <a:off x="1447166" y="3569873"/>
            <a:ext cx="6505615" cy="5486402"/>
          </a:xfrm>
          <a:prstGeom prst="rect">
            <a:avLst/>
          </a:prstGeom>
          <a:ln>
            <a:solidFill>
              <a:srgbClr val="000000"/>
            </a:solidFill>
          </a:ln>
        </p:spPr>
      </p:pic>
      <p:sp>
        <p:nvSpPr>
          <p:cNvPr id="445" name="A large network of people, each doing just a little bit"/>
          <p:cNvSpPr txBox="1"/>
          <p:nvPr/>
        </p:nvSpPr>
        <p:spPr>
          <a:xfrm>
            <a:off x="18336127" y="10011212"/>
            <a:ext cx="3331160" cy="9622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normAutofit/>
          </a:bodyPr>
          <a:lstStyle>
            <a:lvl1pPr algn="ctr" defTabSz="1572766">
              <a:lnSpc>
                <a:spcPct val="120000"/>
              </a:lnSpc>
              <a:spcBef>
                <a:spcPts val="1600"/>
              </a:spcBef>
              <a:defRPr sz="3600" b="1">
                <a:solidFill>
                  <a:srgbClr val="FFFFFF"/>
                </a:solidFill>
                <a:latin typeface="Open Sans"/>
                <a:ea typeface="Open Sans"/>
                <a:cs typeface="Open Sans"/>
                <a:sym typeface="Open Sans"/>
              </a:defRPr>
            </a:lvl1pPr>
          </a:lstStyle>
          <a:p>
            <a:r>
              <a:rPr sz="4400">
                <a:effectLst>
                  <a:outerShdw blurRad="50800" dist="38100" dir="2700000" algn="tl" rotWithShape="0">
                    <a:prstClr val="black">
                      <a:alpha val="40000"/>
                    </a:prstClr>
                  </a:outerShdw>
                </a:effectLst>
                <a:latin typeface="+mn-lt"/>
              </a:rPr>
              <a:t>Marketing</a:t>
            </a:r>
          </a:p>
        </p:txBody>
      </p:sp>
      <p:sp>
        <p:nvSpPr>
          <p:cNvPr id="446" name="A large network of people, each doing just a little bit"/>
          <p:cNvSpPr txBox="1"/>
          <p:nvPr/>
        </p:nvSpPr>
        <p:spPr>
          <a:xfrm>
            <a:off x="7636231" y="5683300"/>
            <a:ext cx="1532393" cy="15133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normAutofit/>
          </a:bodyPr>
          <a:lstStyle>
            <a:lvl1pPr algn="ctr" defTabSz="1418006">
              <a:lnSpc>
                <a:spcPct val="96000"/>
              </a:lnSpc>
              <a:spcBef>
                <a:spcPts val="1300"/>
              </a:spcBef>
              <a:defRPr sz="7644" b="1">
                <a:solidFill>
                  <a:srgbClr val="FFFFFF"/>
                </a:solidFill>
                <a:latin typeface="Open Sans"/>
                <a:ea typeface="Open Sans"/>
                <a:cs typeface="Open Sans"/>
                <a:sym typeface="Open Sans"/>
              </a:defRPr>
            </a:lvl1pPr>
          </a:lstStyle>
          <a:p>
            <a:r>
              <a:t>+</a:t>
            </a:r>
          </a:p>
        </p:txBody>
      </p:sp>
      <p:pic>
        <p:nvPicPr>
          <p:cNvPr id="447" name="Picture 7" descr="Picture 7"/>
          <p:cNvPicPr>
            <a:picLocks noChangeAspect="1"/>
          </p:cNvPicPr>
          <p:nvPr/>
        </p:nvPicPr>
        <p:blipFill>
          <a:blip r:embed="rId5"/>
          <a:stretch>
            <a:fillRect/>
          </a:stretch>
        </p:blipFill>
        <p:spPr>
          <a:xfrm>
            <a:off x="17497787" y="9343239"/>
            <a:ext cx="4631491" cy="856306"/>
          </a:xfrm>
          <a:prstGeom prst="rect">
            <a:avLst/>
          </a:prstGeom>
          <a:ln w="12700">
            <a:miter lim="400000"/>
          </a:ln>
        </p:spPr>
      </p:pic>
      <p:sp>
        <p:nvSpPr>
          <p:cNvPr id="448" name="A large network of people, each doing just a little bit"/>
          <p:cNvSpPr txBox="1"/>
          <p:nvPr/>
        </p:nvSpPr>
        <p:spPr>
          <a:xfrm>
            <a:off x="15174227" y="5683300"/>
            <a:ext cx="1532393" cy="15133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normAutofit/>
          </a:bodyPr>
          <a:lstStyle>
            <a:lvl1pPr algn="ctr" defTabSz="1418006">
              <a:lnSpc>
                <a:spcPct val="96000"/>
              </a:lnSpc>
              <a:spcBef>
                <a:spcPts val="1300"/>
              </a:spcBef>
              <a:defRPr sz="7644" b="1">
                <a:solidFill>
                  <a:srgbClr val="FFFFFF"/>
                </a:solidFill>
                <a:latin typeface="Open Sans"/>
                <a:ea typeface="Open Sans"/>
                <a:cs typeface="Open Sans"/>
                <a:sym typeface="Open Sans"/>
              </a:defRPr>
            </a:lvl1pPr>
          </a:lstStyle>
          <a:p>
            <a:r>
              <a:t>=</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 name="AdobeStock_171333654.jpeg" descr="AdobeStock_171333654.jpeg"/>
          <p:cNvPicPr>
            <a:picLocks noChangeAspect="1"/>
          </p:cNvPicPr>
          <p:nvPr/>
        </p:nvPicPr>
        <p:blipFill>
          <a:blip r:embed="rId2"/>
          <a:stretch>
            <a:fillRect/>
          </a:stretch>
        </p:blipFill>
        <p:spPr>
          <a:xfrm>
            <a:off x="2148333" y="-391694"/>
            <a:ext cx="26139439" cy="12350088"/>
          </a:xfrm>
          <a:prstGeom prst="rect">
            <a:avLst/>
          </a:prstGeom>
          <a:ln w="12700">
            <a:miter lim="400000"/>
          </a:ln>
        </p:spPr>
      </p:pic>
      <p:pic>
        <p:nvPicPr>
          <p:cNvPr id="451" name="AdobeStock_171333654.jpeg" descr="AdobeStock_171333654.jpeg"/>
          <p:cNvPicPr>
            <a:picLocks noChangeAspect="1"/>
          </p:cNvPicPr>
          <p:nvPr/>
        </p:nvPicPr>
        <p:blipFill>
          <a:blip r:embed="rId2"/>
          <a:stretch>
            <a:fillRect/>
          </a:stretch>
        </p:blipFill>
        <p:spPr>
          <a:xfrm flipH="1">
            <a:off x="-23991104" y="-391694"/>
            <a:ext cx="26139438" cy="12350088"/>
          </a:xfrm>
          <a:prstGeom prst="rect">
            <a:avLst/>
          </a:prstGeom>
          <a:ln w="12700">
            <a:miter lim="400000"/>
          </a:ln>
        </p:spPr>
      </p:pic>
      <p:pic>
        <p:nvPicPr>
          <p:cNvPr id="452" name="Picture 2" descr="Picture 2"/>
          <p:cNvPicPr>
            <a:picLocks noChangeAspect="1"/>
          </p:cNvPicPr>
          <p:nvPr/>
        </p:nvPicPr>
        <p:blipFill>
          <a:blip r:embed="rId3"/>
          <a:stretch>
            <a:fillRect/>
          </a:stretch>
        </p:blipFill>
        <p:spPr>
          <a:xfrm>
            <a:off x="2148333" y="1118130"/>
            <a:ext cx="9812809" cy="1814267"/>
          </a:xfrm>
          <a:prstGeom prst="rect">
            <a:avLst/>
          </a:prstGeom>
          <a:ln w="12700">
            <a:miter lim="400000"/>
          </a:ln>
          <a:effectLst>
            <a:outerShdw blurRad="50800" dist="38100" dir="2700000" algn="tl" rotWithShape="0">
              <a:prstClr val="black">
                <a:alpha val="40000"/>
              </a:prstClr>
            </a:outerShdw>
          </a:effectLst>
        </p:spPr>
      </p:pic>
      <p:sp>
        <p:nvSpPr>
          <p:cNvPr id="453" name="Influencer marketing is expected to grow to be worth $13.8 billion in 2021.…"/>
          <p:cNvSpPr txBox="1">
            <a:spLocks noGrp="1"/>
          </p:cNvSpPr>
          <p:nvPr>
            <p:ph type="title" idx="4294967295"/>
          </p:nvPr>
        </p:nvSpPr>
        <p:spPr>
          <a:xfrm>
            <a:off x="2148333" y="2652338"/>
            <a:ext cx="11454586" cy="9108390"/>
          </a:xfrm>
          <a:prstGeom prst="rect">
            <a:avLst/>
          </a:prstGeom>
        </p:spPr>
        <p:txBody>
          <a:bodyPr lIns="91436" tIns="91436" rIns="91436" bIns="91436">
            <a:normAutofit/>
          </a:bodyPr>
          <a:lstStyle/>
          <a:p>
            <a:pPr defTabSz="1389888">
              <a:lnSpc>
                <a:spcPct val="100000"/>
              </a:lnSpc>
              <a:spcBef>
                <a:spcPts val="3800"/>
              </a:spcBef>
              <a:defRPr sz="6100">
                <a:solidFill>
                  <a:srgbClr val="7C1B4E"/>
                </a:solidFill>
              </a:defRPr>
            </a:pPr>
            <a:r>
              <a:rPr sz="6600" dirty="0">
                <a:effectLst>
                  <a:outerShdw blurRad="50800" dist="38100" dir="2700000" algn="tl" rotWithShape="0">
                    <a:prstClr val="black">
                      <a:alpha val="40000"/>
                    </a:prstClr>
                  </a:outerShdw>
                </a:effectLst>
                <a:latin typeface="+mn-lt"/>
              </a:rPr>
              <a:t>Influencer marketing is expected to grow to be worth $13.8 billion in 2021.</a:t>
            </a:r>
          </a:p>
          <a:p>
            <a:pPr defTabSz="1389888">
              <a:lnSpc>
                <a:spcPct val="100000"/>
              </a:lnSpc>
              <a:spcBef>
                <a:spcPts val="3800"/>
              </a:spcBef>
              <a:defRPr sz="6100">
                <a:solidFill>
                  <a:srgbClr val="7C1B4E"/>
                </a:solidFill>
              </a:defRPr>
            </a:pPr>
            <a:r>
              <a:rPr sz="6600" dirty="0">
                <a:effectLst>
                  <a:outerShdw blurRad="50800" dist="38100" dir="2700000" algn="tl" rotWithShape="0">
                    <a:prstClr val="black">
                      <a:alpha val="40000"/>
                    </a:prstClr>
                  </a:outerShdw>
                </a:effectLst>
                <a:latin typeface="+mn-lt"/>
              </a:rPr>
              <a:t>91% of millennials trust online reviews as much as friends and family</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 name="AdobeStock_171333654.jpeg" descr="AdobeStock_171333654.jpeg"/>
          <p:cNvPicPr>
            <a:picLocks noChangeAspect="1"/>
          </p:cNvPicPr>
          <p:nvPr/>
        </p:nvPicPr>
        <p:blipFill>
          <a:blip r:embed="rId2"/>
          <a:stretch>
            <a:fillRect/>
          </a:stretch>
        </p:blipFill>
        <p:spPr>
          <a:xfrm>
            <a:off x="2148333" y="-391694"/>
            <a:ext cx="26139439" cy="12350088"/>
          </a:xfrm>
          <a:prstGeom prst="rect">
            <a:avLst/>
          </a:prstGeom>
          <a:ln w="12700">
            <a:miter lim="400000"/>
          </a:ln>
        </p:spPr>
      </p:pic>
      <p:pic>
        <p:nvPicPr>
          <p:cNvPr id="456" name="AdobeStock_171333654.jpeg" descr="AdobeStock_171333654.jpeg"/>
          <p:cNvPicPr>
            <a:picLocks noChangeAspect="1"/>
          </p:cNvPicPr>
          <p:nvPr/>
        </p:nvPicPr>
        <p:blipFill>
          <a:blip r:embed="rId2"/>
          <a:stretch>
            <a:fillRect/>
          </a:stretch>
        </p:blipFill>
        <p:spPr>
          <a:xfrm flipH="1">
            <a:off x="-23991104" y="-391694"/>
            <a:ext cx="26139438" cy="12350088"/>
          </a:xfrm>
          <a:prstGeom prst="rect">
            <a:avLst/>
          </a:prstGeom>
          <a:ln w="12700">
            <a:miter lim="400000"/>
          </a:ln>
        </p:spPr>
      </p:pic>
      <p:pic>
        <p:nvPicPr>
          <p:cNvPr id="457" name="Picture 2" descr="Picture 2"/>
          <p:cNvPicPr>
            <a:picLocks noChangeAspect="1"/>
          </p:cNvPicPr>
          <p:nvPr/>
        </p:nvPicPr>
        <p:blipFill>
          <a:blip r:embed="rId3"/>
          <a:stretch>
            <a:fillRect/>
          </a:stretch>
        </p:blipFill>
        <p:spPr>
          <a:xfrm>
            <a:off x="2148333" y="1118130"/>
            <a:ext cx="9812809" cy="1814267"/>
          </a:xfrm>
          <a:prstGeom prst="rect">
            <a:avLst/>
          </a:prstGeom>
          <a:ln w="12700">
            <a:miter lim="400000"/>
          </a:ln>
          <a:effectLst>
            <a:outerShdw blurRad="50800" dist="38100" dir="2700000" algn="tl" rotWithShape="0">
              <a:prstClr val="black">
                <a:alpha val="40000"/>
              </a:prstClr>
            </a:outerShdw>
          </a:effectLst>
        </p:spPr>
      </p:pic>
      <p:sp>
        <p:nvSpPr>
          <p:cNvPr id="458" name="The best influencer marketing campaigns are very organic and do not look like advertising.…"/>
          <p:cNvSpPr txBox="1">
            <a:spLocks noGrp="1"/>
          </p:cNvSpPr>
          <p:nvPr>
            <p:ph type="title" idx="4294967295"/>
          </p:nvPr>
        </p:nvSpPr>
        <p:spPr>
          <a:xfrm>
            <a:off x="2148333" y="2652338"/>
            <a:ext cx="12109802" cy="9108390"/>
          </a:xfrm>
          <a:prstGeom prst="rect">
            <a:avLst/>
          </a:prstGeom>
        </p:spPr>
        <p:txBody>
          <a:bodyPr lIns="91436" tIns="91436" rIns="91436" bIns="91436">
            <a:normAutofit/>
          </a:bodyPr>
          <a:lstStyle/>
          <a:p>
            <a:pPr defTabSz="1444752">
              <a:lnSpc>
                <a:spcPct val="100000"/>
              </a:lnSpc>
              <a:spcBef>
                <a:spcPts val="3900"/>
              </a:spcBef>
              <a:defRPr sz="6300">
                <a:solidFill>
                  <a:srgbClr val="7C1B4E"/>
                </a:solidFill>
              </a:defRPr>
            </a:pPr>
            <a:r>
              <a:rPr sz="6600" dirty="0">
                <a:effectLst>
                  <a:outerShdw blurRad="50800" dist="38100" dir="2700000" algn="tl" rotWithShape="0">
                    <a:prstClr val="black">
                      <a:alpha val="40000"/>
                    </a:prstClr>
                  </a:outerShdw>
                </a:effectLst>
                <a:latin typeface="+mn-lt"/>
              </a:rPr>
              <a:t>The best influencer marketing campaigns are very organic and do not look like advertising.</a:t>
            </a:r>
          </a:p>
          <a:p>
            <a:pPr defTabSz="1444752">
              <a:lnSpc>
                <a:spcPct val="100000"/>
              </a:lnSpc>
              <a:spcBef>
                <a:spcPts val="3900"/>
              </a:spcBef>
              <a:defRPr sz="6300">
                <a:solidFill>
                  <a:srgbClr val="7C1B4E"/>
                </a:solidFill>
              </a:defRPr>
            </a:pPr>
            <a:r>
              <a:rPr sz="6600" dirty="0">
                <a:effectLst>
                  <a:outerShdw blurRad="50800" dist="38100" dir="2700000" algn="tl" rotWithShape="0">
                    <a:prstClr val="black">
                      <a:alpha val="40000"/>
                    </a:prstClr>
                  </a:outerShdw>
                </a:effectLst>
                <a:latin typeface="+mn-lt"/>
              </a:rPr>
              <a:t>Friends influence 81% of consumers' purchasing decisions on social media</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 name="OwenKristy-Mfinity.jpeg" descr="OwenKristy-Mfinity.jpeg"/>
          <p:cNvPicPr>
            <a:picLocks noChangeAspect="1"/>
          </p:cNvPicPr>
          <p:nvPr/>
        </p:nvPicPr>
        <p:blipFill>
          <a:blip r:embed="rId2"/>
          <a:stretch>
            <a:fillRect/>
          </a:stretch>
        </p:blipFill>
        <p:spPr>
          <a:xfrm>
            <a:off x="0" y="3"/>
            <a:ext cx="24384000" cy="11926396"/>
          </a:xfrm>
          <a:prstGeom prst="rect">
            <a:avLst/>
          </a:prstGeom>
          <a:ln w="12700">
            <a:miter lim="400000"/>
          </a:ln>
        </p:spPr>
      </p:pic>
      <p:pic>
        <p:nvPicPr>
          <p:cNvPr id="341" name="Mfluencer Pack2.png" descr="Mfluencer Pack2.png"/>
          <p:cNvPicPr>
            <a:picLocks noChangeAspect="1"/>
          </p:cNvPicPr>
          <p:nvPr/>
        </p:nvPicPr>
        <p:blipFill>
          <a:blip r:embed="rId3"/>
          <a:stretch>
            <a:fillRect/>
          </a:stretch>
        </p:blipFill>
        <p:spPr>
          <a:xfrm>
            <a:off x="1311824" y="2683700"/>
            <a:ext cx="11994442" cy="8995831"/>
          </a:xfrm>
          <a:prstGeom prst="rect">
            <a:avLst/>
          </a:prstGeom>
          <a:ln w="12700">
            <a:miter lim="400000"/>
          </a:ln>
        </p:spPr>
      </p:pic>
      <p:sp>
        <p:nvSpPr>
          <p:cNvPr id="343" name="CORE HEALTH PACKS"/>
          <p:cNvSpPr txBox="1">
            <a:spLocks noGrp="1"/>
          </p:cNvSpPr>
          <p:nvPr>
            <p:ph type="title"/>
          </p:nvPr>
        </p:nvSpPr>
        <p:spPr>
          <a:xfrm>
            <a:off x="3530009" y="936246"/>
            <a:ext cx="8661992" cy="1988345"/>
          </a:xfrm>
          <a:prstGeom prst="rect">
            <a:avLst/>
          </a:prstGeom>
        </p:spPr>
        <p:txBody>
          <a:bodyPr>
            <a:normAutofit/>
          </a:bodyPr>
          <a:lstStyle>
            <a:lvl1pPr defTabSz="1609344">
              <a:defRPr sz="9200" b="1">
                <a:solidFill>
                  <a:srgbClr val="000000"/>
                </a:solidFill>
              </a:defRPr>
            </a:lvl1pPr>
          </a:lstStyle>
          <a:p>
            <a:pPr algn="ctr"/>
            <a:r>
              <a:rPr lang="en-US" dirty="0">
                <a:solidFill>
                  <a:srgbClr val="7C1B4E"/>
                </a:solidFill>
                <a:effectLst>
                  <a:outerShdw blurRad="50800" dist="38100" dir="2700000" algn="tl" rotWithShape="0">
                    <a:prstClr val="black">
                      <a:alpha val="40000"/>
                    </a:prstClr>
                  </a:outerShdw>
                </a:effectLst>
                <a:latin typeface="+mn-lt"/>
              </a:rPr>
              <a:t>MADE FOR THE </a:t>
            </a:r>
            <a:endParaRPr dirty="0">
              <a:solidFill>
                <a:srgbClr val="7C1B4E"/>
              </a:solidFill>
              <a:effectLst>
                <a:outerShdw blurRad="50800" dist="38100" dir="2700000" algn="tl" rotWithShape="0">
                  <a:prstClr val="black">
                    <a:alpha val="40000"/>
                  </a:prstClr>
                </a:outerShdw>
              </a:effectLst>
              <a:latin typeface="+mn-lt"/>
            </a:endParaRPr>
          </a:p>
        </p:txBody>
      </p:sp>
      <p:sp>
        <p:nvSpPr>
          <p:cNvPr id="2" name="TextBox 1">
            <a:extLst>
              <a:ext uri="{FF2B5EF4-FFF2-40B4-BE49-F238E27FC236}">
                <a16:creationId xmlns:a16="http://schemas.microsoft.com/office/drawing/2014/main" id="{DFFF963D-6085-AE4F-B681-E46077712185}"/>
              </a:ext>
            </a:extLst>
          </p:cNvPr>
          <p:cNvSpPr txBox="1"/>
          <p:nvPr/>
        </p:nvSpPr>
        <p:spPr>
          <a:xfrm>
            <a:off x="13766315" y="3072351"/>
            <a:ext cx="10157636" cy="60939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pPr marL="0" marR="0" indent="0" algn="ctr" defTabSz="1828800" rtl="0" fontAlgn="auto" latinLnBrk="0" hangingPunct="0">
              <a:lnSpc>
                <a:spcPct val="100000"/>
              </a:lnSpc>
              <a:spcBef>
                <a:spcPts val="0"/>
              </a:spcBef>
              <a:spcAft>
                <a:spcPts val="0"/>
              </a:spcAft>
              <a:buClrTx/>
              <a:buSzTx/>
              <a:buFontTx/>
              <a:buNone/>
              <a:tabLst/>
            </a:pPr>
            <a:r>
              <a:rPr kumimoji="0" lang="en-US" sz="6600" b="1" i="0" u="none" strike="noStrike" cap="none" spc="0" normalizeH="0" baseline="0" dirty="0">
                <a:ln>
                  <a:noFill/>
                </a:ln>
                <a:solidFill>
                  <a:schemeClr val="tx1">
                    <a:lumMod val="65000"/>
                    <a:lumOff val="35000"/>
                  </a:schemeClr>
                </a:solidFill>
                <a:effectLst>
                  <a:outerShdw blurRad="50800" dist="38100" dir="2700000" algn="tl" rotWithShape="0">
                    <a:prstClr val="black">
                      <a:alpha val="40000"/>
                    </a:prstClr>
                  </a:outerShdw>
                </a:effectLst>
                <a:uFillTx/>
                <a:latin typeface="+mn-lt"/>
                <a:ea typeface="+mn-ea"/>
                <a:cs typeface="+mn-cs"/>
                <a:sym typeface="Calibri"/>
              </a:rPr>
              <a:t>MFINITY Timeless Box</a:t>
            </a:r>
          </a:p>
          <a:p>
            <a:pPr marL="0" marR="0" indent="0" algn="ctr" defTabSz="1828800" rtl="0" fontAlgn="auto" latinLnBrk="0" hangingPunct="0">
              <a:lnSpc>
                <a:spcPct val="100000"/>
              </a:lnSpc>
              <a:spcBef>
                <a:spcPts val="0"/>
              </a:spcBef>
              <a:spcAft>
                <a:spcPts val="0"/>
              </a:spcAft>
              <a:buClrTx/>
              <a:buSzTx/>
              <a:buFontTx/>
              <a:buNone/>
              <a:tabLst/>
            </a:pPr>
            <a:endParaRPr lang="en-US" sz="2400" b="1" dirty="0">
              <a:solidFill>
                <a:schemeClr val="tx1">
                  <a:lumMod val="65000"/>
                  <a:lumOff val="35000"/>
                </a:schemeClr>
              </a:solidFill>
              <a:effectLst>
                <a:outerShdw blurRad="50800" dist="38100" dir="2700000" algn="tl" rotWithShape="0">
                  <a:prstClr val="black">
                    <a:alpha val="40000"/>
                  </a:prstClr>
                </a:outerShdw>
              </a:effectLst>
            </a:endParaRPr>
          </a:p>
          <a:p>
            <a:pPr marL="0" marR="0" indent="0" algn="ctr" defTabSz="1828800" rtl="0" fontAlgn="auto" latinLnBrk="0" hangingPunct="0">
              <a:lnSpc>
                <a:spcPct val="100000"/>
              </a:lnSpc>
              <a:spcBef>
                <a:spcPts val="0"/>
              </a:spcBef>
              <a:spcAft>
                <a:spcPts val="0"/>
              </a:spcAft>
              <a:buClrTx/>
              <a:buSzTx/>
              <a:buFontTx/>
              <a:buNone/>
              <a:tabLst/>
            </a:pPr>
            <a:endParaRPr lang="en-US" sz="2400" b="1" dirty="0">
              <a:solidFill>
                <a:schemeClr val="tx1">
                  <a:lumMod val="65000"/>
                  <a:lumOff val="35000"/>
                </a:schemeClr>
              </a:solidFill>
              <a:effectLst>
                <a:outerShdw blurRad="50800" dist="38100" dir="2700000" algn="tl" rotWithShape="0">
                  <a:prstClr val="black">
                    <a:alpha val="40000"/>
                  </a:prstClr>
                </a:outerShdw>
              </a:effectLst>
            </a:endParaRPr>
          </a:p>
          <a:p>
            <a:pPr marL="0" marR="0" indent="0" algn="ctr" defTabSz="1828800" rtl="0" fontAlgn="auto" latinLnBrk="0" hangingPunct="0">
              <a:lnSpc>
                <a:spcPct val="100000"/>
              </a:lnSpc>
              <a:spcBef>
                <a:spcPts val="0"/>
              </a:spcBef>
              <a:spcAft>
                <a:spcPts val="0"/>
              </a:spcAft>
              <a:buClrTx/>
              <a:buSzTx/>
              <a:buFontTx/>
              <a:buNone/>
              <a:tabLst/>
            </a:pPr>
            <a:endParaRPr lang="en-US" sz="2400" b="1" dirty="0">
              <a:solidFill>
                <a:schemeClr val="tx1">
                  <a:lumMod val="65000"/>
                  <a:lumOff val="35000"/>
                </a:schemeClr>
              </a:solidFill>
              <a:effectLst>
                <a:outerShdw blurRad="50800" dist="38100" dir="2700000" algn="tl" rotWithShape="0">
                  <a:prstClr val="black">
                    <a:alpha val="40000"/>
                  </a:prstClr>
                </a:outerShdw>
              </a:effectLst>
            </a:endParaRPr>
          </a:p>
          <a:p>
            <a:pPr marL="0" marR="0" indent="0" algn="ctr" defTabSz="1828800" rtl="0" fontAlgn="auto" latinLnBrk="0" hangingPunct="0">
              <a:lnSpc>
                <a:spcPct val="100000"/>
              </a:lnSpc>
              <a:spcBef>
                <a:spcPts val="0"/>
              </a:spcBef>
              <a:spcAft>
                <a:spcPts val="0"/>
              </a:spcAft>
              <a:buClrTx/>
              <a:buSzTx/>
              <a:buFontTx/>
              <a:buNone/>
              <a:tabLst/>
            </a:pPr>
            <a:endParaRPr lang="en-US" sz="2400" b="1" dirty="0">
              <a:solidFill>
                <a:schemeClr val="tx1">
                  <a:lumMod val="65000"/>
                  <a:lumOff val="35000"/>
                </a:schemeClr>
              </a:solidFill>
              <a:effectLst>
                <a:outerShdw blurRad="50800" dist="38100" dir="2700000" algn="tl" rotWithShape="0">
                  <a:prstClr val="black">
                    <a:alpha val="40000"/>
                  </a:prstClr>
                </a:outerShdw>
              </a:effectLst>
            </a:endParaRPr>
          </a:p>
          <a:p>
            <a:pPr marL="0" marR="0" indent="0" algn="ctr" defTabSz="1828800" rtl="0" fontAlgn="auto" latinLnBrk="0" hangingPunct="0">
              <a:lnSpc>
                <a:spcPct val="100000"/>
              </a:lnSpc>
              <a:spcBef>
                <a:spcPts val="0"/>
              </a:spcBef>
              <a:spcAft>
                <a:spcPts val="0"/>
              </a:spcAft>
              <a:buClrTx/>
              <a:buSzTx/>
              <a:buFontTx/>
              <a:buNone/>
              <a:tabLst/>
            </a:pPr>
            <a:r>
              <a:rPr kumimoji="0" lang="en-US" sz="5400" b="1" i="0" u="none" strike="noStrike" cap="none" spc="0" normalizeH="0" baseline="0" dirty="0">
                <a:ln>
                  <a:noFill/>
                </a:ln>
                <a:solidFill>
                  <a:schemeClr val="tx1">
                    <a:lumMod val="65000"/>
                    <a:lumOff val="35000"/>
                  </a:schemeClr>
                </a:solidFill>
                <a:effectLst>
                  <a:outerShdw blurRad="50800" dist="38100" dir="2700000" algn="tl" rotWithShape="0">
                    <a:prstClr val="black">
                      <a:alpha val="40000"/>
                    </a:prstClr>
                  </a:outerShdw>
                </a:effectLst>
                <a:uFillTx/>
                <a:latin typeface="+mn-lt"/>
                <a:ea typeface="+mn-ea"/>
                <a:cs typeface="+mn-cs"/>
                <a:sym typeface="Calibri"/>
              </a:rPr>
              <a:t>50% Revenue Share</a:t>
            </a:r>
            <a:r>
              <a:rPr lang="en-US" sz="4800" b="1" dirty="0">
                <a:solidFill>
                  <a:schemeClr val="tx1">
                    <a:lumMod val="65000"/>
                    <a:lumOff val="35000"/>
                  </a:schemeClr>
                </a:solidFill>
                <a:effectLst>
                  <a:outerShdw blurRad="50800" dist="38100" dir="2700000" algn="tl" rotWithShape="0">
                    <a:prstClr val="black">
                      <a:alpha val="40000"/>
                    </a:prstClr>
                  </a:outerShdw>
                </a:effectLst>
              </a:rPr>
              <a:t>!</a:t>
            </a:r>
          </a:p>
          <a:p>
            <a:pPr marL="0" marR="0" indent="0" algn="ctr" defTabSz="1828800" rtl="0" fontAlgn="auto" latinLnBrk="0" hangingPunct="0">
              <a:lnSpc>
                <a:spcPct val="100000"/>
              </a:lnSpc>
              <a:spcBef>
                <a:spcPts val="0"/>
              </a:spcBef>
              <a:spcAft>
                <a:spcPts val="0"/>
              </a:spcAft>
              <a:buClrTx/>
              <a:buSzTx/>
              <a:buFontTx/>
              <a:buNone/>
              <a:tabLst/>
            </a:pPr>
            <a:endParaRPr kumimoji="0" lang="en-US" sz="2400" b="1" i="0" u="none" strike="noStrike" cap="none" spc="0" normalizeH="0" baseline="0" dirty="0">
              <a:ln>
                <a:noFill/>
              </a:ln>
              <a:solidFill>
                <a:schemeClr val="tx1">
                  <a:lumMod val="65000"/>
                  <a:lumOff val="35000"/>
                </a:schemeClr>
              </a:solidFill>
              <a:effectLst>
                <a:outerShdw blurRad="50800" dist="38100" dir="2700000" algn="tl" rotWithShape="0">
                  <a:prstClr val="black">
                    <a:alpha val="40000"/>
                  </a:prstClr>
                </a:outerShdw>
              </a:effectLst>
              <a:uFillTx/>
              <a:latin typeface="+mn-lt"/>
              <a:ea typeface="+mn-ea"/>
              <a:cs typeface="+mn-cs"/>
              <a:sym typeface="Calibri"/>
            </a:endParaRPr>
          </a:p>
          <a:p>
            <a:pPr marL="0" marR="0" indent="0" algn="ctr" defTabSz="1828800" rtl="0" fontAlgn="auto" latinLnBrk="0" hangingPunct="0">
              <a:lnSpc>
                <a:spcPct val="100000"/>
              </a:lnSpc>
              <a:spcBef>
                <a:spcPts val="0"/>
              </a:spcBef>
              <a:spcAft>
                <a:spcPts val="0"/>
              </a:spcAft>
              <a:buClrTx/>
              <a:buSzTx/>
              <a:buFontTx/>
              <a:buNone/>
              <a:tabLst/>
            </a:pPr>
            <a:r>
              <a:rPr lang="en-US" sz="7200" b="1" dirty="0">
                <a:solidFill>
                  <a:schemeClr val="tx1">
                    <a:lumMod val="65000"/>
                    <a:lumOff val="35000"/>
                  </a:schemeClr>
                </a:solidFill>
                <a:effectLst>
                  <a:outerShdw blurRad="50800" dist="38100" dir="2700000" algn="tl" rotWithShape="0">
                    <a:prstClr val="black">
                      <a:alpha val="40000"/>
                    </a:prstClr>
                  </a:outerShdw>
                </a:effectLst>
              </a:rPr>
              <a:t>That means $50 to YOU, the Mfluencer!</a:t>
            </a:r>
            <a:endParaRPr kumimoji="0" lang="en-US" sz="8000" b="1" i="0" u="none" strike="noStrike" cap="none" spc="0" normalizeH="0" baseline="0" dirty="0">
              <a:ln>
                <a:noFill/>
              </a:ln>
              <a:solidFill>
                <a:schemeClr val="tx1">
                  <a:lumMod val="65000"/>
                  <a:lumOff val="35000"/>
                </a:schemeClr>
              </a:solidFill>
              <a:effectLst>
                <a:outerShdw blurRad="50800" dist="38100" dir="2700000" algn="tl" rotWithShape="0">
                  <a:prstClr val="black">
                    <a:alpha val="40000"/>
                  </a:prstClr>
                </a:outerShdw>
              </a:effectLst>
              <a:uFillTx/>
              <a:latin typeface="+mn-lt"/>
              <a:ea typeface="+mn-ea"/>
              <a:cs typeface="+mn-cs"/>
              <a:sym typeface="Calibri"/>
            </a:endParaRPr>
          </a:p>
        </p:txBody>
      </p:sp>
      <p:pic>
        <p:nvPicPr>
          <p:cNvPr id="6" name="Picture 2" descr="Picture 2">
            <a:extLst>
              <a:ext uri="{FF2B5EF4-FFF2-40B4-BE49-F238E27FC236}">
                <a16:creationId xmlns:a16="http://schemas.microsoft.com/office/drawing/2014/main" id="{D9590021-F239-C44C-A264-26E24914F859}"/>
              </a:ext>
            </a:extLst>
          </p:cNvPr>
          <p:cNvPicPr>
            <a:picLocks noChangeAspect="1"/>
          </p:cNvPicPr>
          <p:nvPr/>
        </p:nvPicPr>
        <p:blipFill>
          <a:blip r:embed="rId4"/>
          <a:stretch>
            <a:fillRect/>
          </a:stretch>
        </p:blipFill>
        <p:spPr>
          <a:xfrm>
            <a:off x="12192000" y="884806"/>
            <a:ext cx="9812809" cy="1814267"/>
          </a:xfrm>
          <a:prstGeom prst="rect">
            <a:avLst/>
          </a:prstGeom>
          <a:ln w="12700">
            <a:miter lim="4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8424976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wenKristy-Mfinity.jpeg" descr="OwenKristy-Mfinity.jpeg">
            <a:extLst>
              <a:ext uri="{FF2B5EF4-FFF2-40B4-BE49-F238E27FC236}">
                <a16:creationId xmlns:a16="http://schemas.microsoft.com/office/drawing/2014/main" id="{0E5F6B2E-F6A5-514D-B91E-3320CD212DB7}"/>
              </a:ext>
            </a:extLst>
          </p:cNvPr>
          <p:cNvPicPr>
            <a:picLocks noChangeAspect="1"/>
          </p:cNvPicPr>
          <p:nvPr/>
        </p:nvPicPr>
        <p:blipFill>
          <a:blip r:embed="rId2"/>
          <a:stretch>
            <a:fillRect/>
          </a:stretch>
        </p:blipFill>
        <p:spPr>
          <a:xfrm>
            <a:off x="0" y="3"/>
            <a:ext cx="24384000" cy="11926396"/>
          </a:xfrm>
          <a:prstGeom prst="rect">
            <a:avLst/>
          </a:prstGeom>
          <a:ln w="12700">
            <a:miter lim="400000"/>
          </a:ln>
        </p:spPr>
      </p:pic>
      <p:sp>
        <p:nvSpPr>
          <p:cNvPr id="5" name="CORE HEALTH PACKS">
            <a:extLst>
              <a:ext uri="{FF2B5EF4-FFF2-40B4-BE49-F238E27FC236}">
                <a16:creationId xmlns:a16="http://schemas.microsoft.com/office/drawing/2014/main" id="{5464F82D-F6E8-C54E-A870-6F3A8B3B3A60}"/>
              </a:ext>
            </a:extLst>
          </p:cNvPr>
          <p:cNvSpPr txBox="1">
            <a:spLocks/>
          </p:cNvSpPr>
          <p:nvPr/>
        </p:nvSpPr>
        <p:spPr>
          <a:xfrm>
            <a:off x="-1" y="433925"/>
            <a:ext cx="24383999" cy="19883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chor="ctr">
            <a:normAutofit fontScale="90000"/>
          </a:bodyPr>
          <a:lstStyle>
            <a:lvl1pPr marL="0" marR="0" indent="0" algn="l" defTabSz="1609344" rtl="0" latinLnBrk="0">
              <a:lnSpc>
                <a:spcPct val="90000"/>
              </a:lnSpc>
              <a:spcBef>
                <a:spcPts val="0"/>
              </a:spcBef>
              <a:spcAft>
                <a:spcPts val="0"/>
              </a:spcAft>
              <a:buClrTx/>
              <a:buSzTx/>
              <a:buFontTx/>
              <a:buNone/>
              <a:tabLst/>
              <a:defRPr sz="9200" b="1" i="0" u="none" strike="noStrike" cap="none" spc="0" baseline="0">
                <a:solidFill>
                  <a:srgbClr val="000000"/>
                </a:solidFill>
                <a:uFillTx/>
                <a:latin typeface="Open Sans"/>
                <a:ea typeface="Open Sans"/>
                <a:cs typeface="Open Sans"/>
                <a:sym typeface="Open Sans"/>
              </a:defRPr>
            </a:lvl1pPr>
            <a:lvl2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2pPr>
            <a:lvl3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3pPr>
            <a:lvl4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4pPr>
            <a:lvl5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5pPr>
            <a:lvl6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6pPr>
            <a:lvl7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7pPr>
            <a:lvl8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8pPr>
            <a:lvl9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9pPr>
          </a:lstStyle>
          <a:p>
            <a:pPr algn="ctr" hangingPunct="1"/>
            <a:r>
              <a:rPr lang="en-US" dirty="0">
                <a:solidFill>
                  <a:srgbClr val="7C1B4E"/>
                </a:solidFill>
                <a:effectLst>
                  <a:outerShdw blurRad="50800" dist="38100" dir="2700000" algn="tl" rotWithShape="0">
                    <a:prstClr val="black">
                      <a:alpha val="40000"/>
                    </a:prstClr>
                  </a:outerShdw>
                </a:effectLst>
              </a:rPr>
              <a:t>Did you know you’re already an </a:t>
            </a:r>
            <a:r>
              <a:rPr lang="en-US" i="1" dirty="0">
                <a:solidFill>
                  <a:srgbClr val="7C1B4E"/>
                </a:solidFill>
                <a:effectLst>
                  <a:outerShdw blurRad="50800" dist="38100" dir="2700000" algn="tl" rotWithShape="0">
                    <a:prstClr val="black">
                      <a:alpha val="40000"/>
                    </a:prstClr>
                  </a:outerShdw>
                </a:effectLst>
              </a:rPr>
              <a:t>Influencer</a:t>
            </a:r>
            <a:r>
              <a:rPr lang="en-US" dirty="0">
                <a:solidFill>
                  <a:srgbClr val="7C1B4E"/>
                </a:solidFill>
                <a:effectLst>
                  <a:outerShdw blurRad="50800" dist="38100" dir="2700000" algn="tl" rotWithShape="0">
                    <a:prstClr val="black">
                      <a:alpha val="40000"/>
                    </a:prstClr>
                  </a:outerShdw>
                </a:effectLst>
              </a:rPr>
              <a:t>?</a:t>
            </a:r>
          </a:p>
        </p:txBody>
      </p:sp>
      <p:sp>
        <p:nvSpPr>
          <p:cNvPr id="6" name="CUSTOMER BONUS…">
            <a:extLst>
              <a:ext uri="{FF2B5EF4-FFF2-40B4-BE49-F238E27FC236}">
                <a16:creationId xmlns:a16="http://schemas.microsoft.com/office/drawing/2014/main" id="{D9E8B72F-F4EB-794E-B89B-816333CD9C1C}"/>
              </a:ext>
            </a:extLst>
          </p:cNvPr>
          <p:cNvSpPr txBox="1">
            <a:spLocks noGrp="1"/>
          </p:cNvSpPr>
          <p:nvPr>
            <p:ph type="body" sz="half" idx="1"/>
          </p:nvPr>
        </p:nvSpPr>
        <p:spPr>
          <a:xfrm>
            <a:off x="1147092" y="2422270"/>
            <a:ext cx="13305002" cy="7601916"/>
          </a:xfrm>
          <a:prstGeom prst="rect">
            <a:avLst/>
          </a:prstGeom>
        </p:spPr>
        <p:txBody>
          <a:bodyPr>
            <a:normAutofit fontScale="92500" lnSpcReduction="10000"/>
          </a:bodyPr>
          <a:lstStyle/>
          <a:p>
            <a:pPr algn="ctr" defTabSz="1627632">
              <a:lnSpc>
                <a:spcPct val="130000"/>
              </a:lnSpc>
              <a:spcBef>
                <a:spcPts val="1600"/>
              </a:spcBef>
              <a:defRPr sz="4000" b="1">
                <a:solidFill>
                  <a:srgbClr val="595959"/>
                </a:solidFill>
              </a:defRPr>
            </a:pPr>
            <a:r>
              <a:rPr lang="en-US" sz="4400" dirty="0">
                <a:effectLst>
                  <a:outerShdw blurRad="50800" dist="38100" dir="2700000" algn="tl" rotWithShape="0">
                    <a:prstClr val="black">
                      <a:alpha val="40000"/>
                    </a:prstClr>
                  </a:outerShdw>
                </a:effectLst>
                <a:latin typeface="+mn-lt"/>
              </a:rPr>
              <a:t>According to Influencer Marketing Experts, the Average Engagement Rate by Follower Count…</a:t>
            </a:r>
          </a:p>
          <a:p>
            <a:pPr defTabSz="1627632">
              <a:lnSpc>
                <a:spcPct val="130000"/>
              </a:lnSpc>
              <a:spcBef>
                <a:spcPts val="1600"/>
              </a:spcBef>
              <a:defRPr sz="4000" b="1">
                <a:solidFill>
                  <a:srgbClr val="595959"/>
                </a:solidFill>
              </a:defRPr>
            </a:pPr>
            <a:r>
              <a:rPr lang="en-US" sz="4400" dirty="0">
                <a:effectLst>
                  <a:outerShdw blurRad="50800" dist="38100" dir="2700000" algn="tl" rotWithShape="0">
                    <a:prstClr val="black">
                      <a:alpha val="40000"/>
                    </a:prstClr>
                  </a:outerShdw>
                </a:effectLst>
                <a:latin typeface="+mn-lt"/>
              </a:rPr>
              <a:t>Type		# of Followers	     	       Engagement</a:t>
            </a:r>
          </a:p>
          <a:p>
            <a:pPr defTabSz="1627632">
              <a:lnSpc>
                <a:spcPct val="130000"/>
              </a:lnSpc>
              <a:spcBef>
                <a:spcPts val="1600"/>
              </a:spcBef>
              <a:defRPr sz="4000" b="1">
                <a:solidFill>
                  <a:srgbClr val="595959"/>
                </a:solidFill>
              </a:defRPr>
            </a:pPr>
            <a:r>
              <a:rPr lang="en-US" sz="4400" dirty="0">
                <a:effectLst>
                  <a:outerShdw blurRad="50800" dist="38100" dir="2700000" algn="tl" rotWithShape="0">
                    <a:prstClr val="black">
                      <a:alpha val="40000"/>
                    </a:prstClr>
                  </a:outerShdw>
                </a:effectLst>
                <a:latin typeface="+mn-lt"/>
              </a:rPr>
              <a:t>Nano		     1K – 5K			3.69%</a:t>
            </a:r>
          </a:p>
          <a:p>
            <a:pPr defTabSz="1627632">
              <a:lnSpc>
                <a:spcPct val="130000"/>
              </a:lnSpc>
              <a:spcBef>
                <a:spcPts val="1600"/>
              </a:spcBef>
              <a:defRPr sz="4000" b="1">
                <a:solidFill>
                  <a:srgbClr val="595959"/>
                </a:solidFill>
              </a:defRPr>
            </a:pPr>
            <a:r>
              <a:rPr lang="en-US" sz="4400" dirty="0">
                <a:effectLst>
                  <a:outerShdw blurRad="50800" dist="38100" dir="2700000" algn="tl" rotWithShape="0">
                    <a:prstClr val="black">
                      <a:alpha val="40000"/>
                    </a:prstClr>
                  </a:outerShdw>
                </a:effectLst>
                <a:latin typeface="+mn-lt"/>
              </a:rPr>
              <a:t>Micro		     5K – 20K			2.25%</a:t>
            </a:r>
          </a:p>
          <a:p>
            <a:pPr defTabSz="1627632">
              <a:lnSpc>
                <a:spcPct val="130000"/>
              </a:lnSpc>
              <a:spcBef>
                <a:spcPts val="1600"/>
              </a:spcBef>
              <a:defRPr sz="4000" b="1">
                <a:solidFill>
                  <a:srgbClr val="595959"/>
                </a:solidFill>
              </a:defRPr>
            </a:pPr>
            <a:r>
              <a:rPr lang="en-US" sz="4400" dirty="0">
                <a:effectLst>
                  <a:outerShdw blurRad="50800" dist="38100" dir="2700000" algn="tl" rotWithShape="0">
                    <a:prstClr val="black">
                      <a:alpha val="40000"/>
                    </a:prstClr>
                  </a:outerShdw>
                </a:effectLst>
                <a:latin typeface="+mn-lt"/>
              </a:rPr>
              <a:t>Mid-Tier	    20K – 100K			1.62%</a:t>
            </a:r>
          </a:p>
          <a:p>
            <a:pPr defTabSz="1627632">
              <a:lnSpc>
                <a:spcPct val="130000"/>
              </a:lnSpc>
              <a:spcBef>
                <a:spcPts val="1600"/>
              </a:spcBef>
              <a:defRPr sz="4000" b="1">
                <a:solidFill>
                  <a:srgbClr val="595959"/>
                </a:solidFill>
              </a:defRPr>
            </a:pPr>
            <a:r>
              <a:rPr lang="en-US" sz="4400" dirty="0">
                <a:effectLst>
                  <a:outerShdw blurRad="50800" dist="38100" dir="2700000" algn="tl" rotWithShape="0">
                    <a:prstClr val="black">
                      <a:alpha val="40000"/>
                    </a:prstClr>
                  </a:outerShdw>
                </a:effectLst>
                <a:latin typeface="+mn-lt"/>
              </a:rPr>
              <a:t>Macro		  100K – 1MM			1.61%</a:t>
            </a:r>
          </a:p>
          <a:p>
            <a:pPr defTabSz="1627632">
              <a:lnSpc>
                <a:spcPct val="130000"/>
              </a:lnSpc>
              <a:spcBef>
                <a:spcPts val="1600"/>
              </a:spcBef>
              <a:defRPr sz="4000" b="1">
                <a:solidFill>
                  <a:srgbClr val="595959"/>
                </a:solidFill>
              </a:defRPr>
            </a:pPr>
            <a:r>
              <a:rPr lang="en-US" sz="4400" dirty="0">
                <a:effectLst>
                  <a:outerShdw blurRad="50800" dist="38100" dir="2700000" algn="tl" rotWithShape="0">
                    <a:prstClr val="black">
                      <a:alpha val="40000"/>
                    </a:prstClr>
                  </a:outerShdw>
                </a:effectLst>
                <a:latin typeface="+mn-lt"/>
              </a:rPr>
              <a:t>Mega		       1MM +			1.50%</a:t>
            </a:r>
          </a:p>
        </p:txBody>
      </p:sp>
      <p:pic>
        <p:nvPicPr>
          <p:cNvPr id="11" name="Picture 10" descr="Darts on a dart board&#10;&#10;Description automatically generated">
            <a:extLst>
              <a:ext uri="{FF2B5EF4-FFF2-40B4-BE49-F238E27FC236}">
                <a16:creationId xmlns:a16="http://schemas.microsoft.com/office/drawing/2014/main" id="{B9EA91C9-9ACC-104F-B4BC-83D5448A97A3}"/>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14877900" y="2967403"/>
            <a:ext cx="9506100" cy="6323623"/>
          </a:xfrm>
          <a:prstGeom prst="rect">
            <a:avLst/>
          </a:prstGeom>
        </p:spPr>
      </p:pic>
      <p:sp>
        <p:nvSpPr>
          <p:cNvPr id="12" name="CORE HEALTH PACKS">
            <a:extLst>
              <a:ext uri="{FF2B5EF4-FFF2-40B4-BE49-F238E27FC236}">
                <a16:creationId xmlns:a16="http://schemas.microsoft.com/office/drawing/2014/main" id="{B42396F2-A80A-B642-8375-3B5AB4DFD64F}"/>
              </a:ext>
            </a:extLst>
          </p:cNvPr>
          <p:cNvSpPr txBox="1">
            <a:spLocks noGrp="1"/>
          </p:cNvSpPr>
          <p:nvPr>
            <p:ph type="title"/>
          </p:nvPr>
        </p:nvSpPr>
        <p:spPr>
          <a:xfrm>
            <a:off x="2027274" y="10101770"/>
            <a:ext cx="13597843" cy="1366396"/>
          </a:xfrm>
          <a:prstGeom prst="rect">
            <a:avLst/>
          </a:prstGeom>
        </p:spPr>
        <p:txBody>
          <a:bodyPr>
            <a:noAutofit/>
          </a:bodyPr>
          <a:lstStyle>
            <a:lvl1pPr defTabSz="1609344">
              <a:defRPr sz="9200" b="1">
                <a:solidFill>
                  <a:srgbClr val="000000"/>
                </a:solidFill>
              </a:defRPr>
            </a:lvl1pPr>
          </a:lstStyle>
          <a:p>
            <a:r>
              <a:rPr lang="en-US" sz="8800" dirty="0">
                <a:solidFill>
                  <a:srgbClr val="7C1B4E"/>
                </a:solidFill>
                <a:effectLst>
                  <a:outerShdw blurRad="50800" dist="38100" dir="2700000" algn="tl" rotWithShape="0">
                    <a:prstClr val="black">
                      <a:alpha val="40000"/>
                    </a:prstClr>
                  </a:outerShdw>
                </a:effectLst>
              </a:rPr>
              <a:t>Now, it’s time to become an</a:t>
            </a:r>
            <a:endParaRPr sz="8800" dirty="0">
              <a:solidFill>
                <a:srgbClr val="7C1B4E"/>
              </a:solidFill>
              <a:effectLst>
                <a:outerShdw blurRad="50800" dist="38100" dir="2700000" algn="tl" rotWithShape="0">
                  <a:prstClr val="black">
                    <a:alpha val="40000"/>
                  </a:prstClr>
                </a:outerShdw>
              </a:effectLst>
            </a:endParaRPr>
          </a:p>
        </p:txBody>
      </p:sp>
      <p:pic>
        <p:nvPicPr>
          <p:cNvPr id="13" name="Picture 2" descr="Picture 2">
            <a:extLst>
              <a:ext uri="{FF2B5EF4-FFF2-40B4-BE49-F238E27FC236}">
                <a16:creationId xmlns:a16="http://schemas.microsoft.com/office/drawing/2014/main" id="{FA5815CD-5279-6D40-BD83-CB0382212F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584931" y="10187161"/>
            <a:ext cx="6466704" cy="1195614"/>
          </a:xfrm>
          <a:prstGeom prst="rect">
            <a:avLst/>
          </a:prstGeom>
          <a:ln w="12700">
            <a:miter lim="400000"/>
          </a:ln>
        </p:spPr>
      </p:pic>
      <p:sp>
        <p:nvSpPr>
          <p:cNvPr id="14" name="“This illustration is for educational purposes only and is not intended to serve as a guarantee of income. Actual results will vary depending upon many factors. Success in this business requires hard work, dedication, and good sales skills. The average p">
            <a:extLst>
              <a:ext uri="{FF2B5EF4-FFF2-40B4-BE49-F238E27FC236}">
                <a16:creationId xmlns:a16="http://schemas.microsoft.com/office/drawing/2014/main" id="{33691D25-5565-CD4D-BA64-6F1732BC1C72}"/>
              </a:ext>
            </a:extLst>
          </p:cNvPr>
          <p:cNvSpPr txBox="1"/>
          <p:nvPr/>
        </p:nvSpPr>
        <p:spPr>
          <a:xfrm>
            <a:off x="1474585" y="12259736"/>
            <a:ext cx="15088876" cy="12700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normAutofit/>
          </a:bodyPr>
          <a:lstStyle>
            <a:lvl1pPr defTabSz="1389888">
              <a:lnSpc>
                <a:spcPct val="90000"/>
              </a:lnSpc>
              <a:spcBef>
                <a:spcPts val="4000"/>
              </a:spcBef>
              <a:defRPr sz="1800" i="1">
                <a:solidFill>
                  <a:srgbClr val="FFFFFF">
                    <a:alpha val="66278"/>
                  </a:srgbClr>
                </a:solidFill>
                <a:latin typeface="Open Sans"/>
                <a:ea typeface="Open Sans"/>
                <a:cs typeface="Open Sans"/>
                <a:sym typeface="Open Sans"/>
              </a:defRPr>
            </a:lvl1pPr>
          </a:lstStyle>
          <a:p>
            <a:r>
              <a:rPr dirty="0"/>
              <a:t>“This illustration is for educational purposes only and is not intended to serve as a guarantee of income. Actual results will vary depending upon many factors. Success in this business requires hard work, dedication, and good sales skills. The average participant in this business earns between $500 and $2,000 per year. Some earn less while some earn much more. Please see our full income disclosure statement for more information.”</a:t>
            </a:r>
          </a:p>
        </p:txBody>
      </p:sp>
      <p:sp>
        <p:nvSpPr>
          <p:cNvPr id="15" name="CORE HEALTH PACKS">
            <a:extLst>
              <a:ext uri="{FF2B5EF4-FFF2-40B4-BE49-F238E27FC236}">
                <a16:creationId xmlns:a16="http://schemas.microsoft.com/office/drawing/2014/main" id="{DA345B4C-8EF0-A14E-B99E-BBC9016D914B}"/>
              </a:ext>
            </a:extLst>
          </p:cNvPr>
          <p:cNvSpPr txBox="1">
            <a:spLocks/>
          </p:cNvSpPr>
          <p:nvPr/>
        </p:nvSpPr>
        <p:spPr>
          <a:xfrm>
            <a:off x="22051635" y="10187161"/>
            <a:ext cx="661025" cy="13663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chor="ctr">
            <a:noAutofit/>
          </a:bodyPr>
          <a:lstStyle>
            <a:lvl1pPr marL="0" marR="0" indent="0" algn="l" defTabSz="1609344" rtl="0" latinLnBrk="0">
              <a:lnSpc>
                <a:spcPct val="90000"/>
              </a:lnSpc>
              <a:spcBef>
                <a:spcPts val="0"/>
              </a:spcBef>
              <a:spcAft>
                <a:spcPts val="0"/>
              </a:spcAft>
              <a:buClrTx/>
              <a:buSzTx/>
              <a:buFontTx/>
              <a:buNone/>
              <a:tabLst/>
              <a:defRPr sz="9200" b="1" i="0" u="none" strike="noStrike" cap="none" spc="0" baseline="0">
                <a:solidFill>
                  <a:srgbClr val="000000"/>
                </a:solidFill>
                <a:uFillTx/>
                <a:latin typeface="Open Sans"/>
                <a:ea typeface="Open Sans"/>
                <a:cs typeface="Open Sans"/>
                <a:sym typeface="Open Sans"/>
              </a:defRPr>
            </a:lvl1pPr>
            <a:lvl2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2pPr>
            <a:lvl3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3pPr>
            <a:lvl4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4pPr>
            <a:lvl5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5pPr>
            <a:lvl6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6pPr>
            <a:lvl7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7pPr>
            <a:lvl8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8pPr>
            <a:lvl9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9pPr>
          </a:lstStyle>
          <a:p>
            <a:pPr hangingPunct="1"/>
            <a:r>
              <a:rPr lang="en-US" sz="8800" dirty="0">
                <a:solidFill>
                  <a:srgbClr val="7C1B4E"/>
                </a:solidFill>
                <a:effectLst>
                  <a:outerShdw blurRad="50800" dist="38100" dir="2700000" algn="tl" rotWithShape="0">
                    <a:prstClr val="black">
                      <a:alpha val="40000"/>
                    </a:prstClr>
                  </a:outerShdw>
                </a:effectLst>
              </a:rPr>
              <a:t>!</a:t>
            </a:r>
          </a:p>
        </p:txBody>
      </p:sp>
    </p:spTree>
    <p:extLst>
      <p:ext uri="{BB962C8B-B14F-4D97-AF65-F5344CB8AC3E}">
        <p14:creationId xmlns:p14="http://schemas.microsoft.com/office/powerpoint/2010/main" val="4147656390"/>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he best influencer marketing campaigns are very organic and do not look like advertising.…">
            <a:extLst>
              <a:ext uri="{FF2B5EF4-FFF2-40B4-BE49-F238E27FC236}">
                <a16:creationId xmlns:a16="http://schemas.microsoft.com/office/drawing/2014/main" id="{381578EC-B44B-CF42-902C-E62E7A0D8615}"/>
              </a:ext>
            </a:extLst>
          </p:cNvPr>
          <p:cNvSpPr txBox="1">
            <a:spLocks/>
          </p:cNvSpPr>
          <p:nvPr/>
        </p:nvSpPr>
        <p:spPr>
          <a:xfrm>
            <a:off x="860854" y="543698"/>
            <a:ext cx="22662292" cy="18813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fontScale="70000" lnSpcReduction="20000"/>
          </a:bodyPr>
          <a:lstStyle>
            <a:lvl1pPr marL="0" marR="0" indent="0" algn="l" defTabSz="1828800" latinLnBrk="0">
              <a:lnSpc>
                <a:spcPct val="90000"/>
              </a:lnSpc>
              <a:spcBef>
                <a:spcPts val="0"/>
              </a:spcBef>
              <a:spcAft>
                <a:spcPts val="0"/>
              </a:spcAft>
              <a:buClrTx/>
              <a:buSzTx/>
              <a:buFontTx/>
              <a:buNone/>
              <a:tabLst/>
              <a:defRPr sz="10000" b="1" i="0" u="none" strike="noStrike" cap="none" spc="0" baseline="0">
                <a:solidFill>
                  <a:srgbClr val="FFFFFF"/>
                </a:solidFill>
                <a:uFillTx/>
                <a:latin typeface="+mn-lt"/>
                <a:ea typeface="+mn-ea"/>
                <a:cs typeface="+mn-cs"/>
                <a:sym typeface="Helvetica"/>
              </a:defRPr>
            </a:lvl1pPr>
            <a:lvl2pPr marL="0" marR="0" indent="0" algn="l" defTabSz="1828800" latinLnBrk="0">
              <a:lnSpc>
                <a:spcPct val="90000"/>
              </a:lnSpc>
              <a:spcBef>
                <a:spcPts val="0"/>
              </a:spcBef>
              <a:spcAft>
                <a:spcPts val="0"/>
              </a:spcAft>
              <a:buClrTx/>
              <a:buSzTx/>
              <a:buFontTx/>
              <a:buNone/>
              <a:tabLst/>
              <a:defRPr sz="10000" b="1" i="0" u="none" strike="noStrike" cap="none" spc="0" baseline="0">
                <a:solidFill>
                  <a:srgbClr val="000000"/>
                </a:solidFill>
                <a:uFillTx/>
                <a:latin typeface="+mn-lt"/>
                <a:ea typeface="+mn-ea"/>
                <a:cs typeface="+mn-cs"/>
                <a:sym typeface="Helvetica"/>
              </a:defRPr>
            </a:lvl2pPr>
            <a:lvl3pPr marL="0" marR="0" indent="0" algn="l" defTabSz="1828800" latinLnBrk="0">
              <a:lnSpc>
                <a:spcPct val="90000"/>
              </a:lnSpc>
              <a:spcBef>
                <a:spcPts val="0"/>
              </a:spcBef>
              <a:spcAft>
                <a:spcPts val="0"/>
              </a:spcAft>
              <a:buClrTx/>
              <a:buSzTx/>
              <a:buFontTx/>
              <a:buNone/>
              <a:tabLst/>
              <a:defRPr sz="10000" b="1" i="0" u="none" strike="noStrike" cap="none" spc="0" baseline="0">
                <a:solidFill>
                  <a:srgbClr val="000000"/>
                </a:solidFill>
                <a:uFillTx/>
                <a:latin typeface="+mn-lt"/>
                <a:ea typeface="+mn-ea"/>
                <a:cs typeface="+mn-cs"/>
                <a:sym typeface="Helvetica"/>
              </a:defRPr>
            </a:lvl3pPr>
            <a:lvl4pPr marL="0" marR="0" indent="0" algn="l" defTabSz="1828800" latinLnBrk="0">
              <a:lnSpc>
                <a:spcPct val="90000"/>
              </a:lnSpc>
              <a:spcBef>
                <a:spcPts val="0"/>
              </a:spcBef>
              <a:spcAft>
                <a:spcPts val="0"/>
              </a:spcAft>
              <a:buClrTx/>
              <a:buSzTx/>
              <a:buFontTx/>
              <a:buNone/>
              <a:tabLst/>
              <a:defRPr sz="10000" b="1" i="0" u="none" strike="noStrike" cap="none" spc="0" baseline="0">
                <a:solidFill>
                  <a:srgbClr val="000000"/>
                </a:solidFill>
                <a:uFillTx/>
                <a:latin typeface="+mn-lt"/>
                <a:ea typeface="+mn-ea"/>
                <a:cs typeface="+mn-cs"/>
                <a:sym typeface="Helvetica"/>
              </a:defRPr>
            </a:lvl4pPr>
            <a:lvl5pPr marL="0" marR="0" indent="0" algn="l" defTabSz="1828800" latinLnBrk="0">
              <a:lnSpc>
                <a:spcPct val="90000"/>
              </a:lnSpc>
              <a:spcBef>
                <a:spcPts val="0"/>
              </a:spcBef>
              <a:spcAft>
                <a:spcPts val="0"/>
              </a:spcAft>
              <a:buClrTx/>
              <a:buSzTx/>
              <a:buFontTx/>
              <a:buNone/>
              <a:tabLst/>
              <a:defRPr sz="10000" b="1" i="0" u="none" strike="noStrike" cap="none" spc="0" baseline="0">
                <a:solidFill>
                  <a:srgbClr val="000000"/>
                </a:solidFill>
                <a:uFillTx/>
                <a:latin typeface="+mn-lt"/>
                <a:ea typeface="+mn-ea"/>
                <a:cs typeface="+mn-cs"/>
                <a:sym typeface="Helvetica"/>
              </a:defRPr>
            </a:lvl5pPr>
            <a:lvl6pPr marL="0" marR="0" indent="0" algn="l" defTabSz="1828800" latinLnBrk="0">
              <a:lnSpc>
                <a:spcPct val="90000"/>
              </a:lnSpc>
              <a:spcBef>
                <a:spcPts val="0"/>
              </a:spcBef>
              <a:spcAft>
                <a:spcPts val="0"/>
              </a:spcAft>
              <a:buClrTx/>
              <a:buSzTx/>
              <a:buFontTx/>
              <a:buNone/>
              <a:tabLst/>
              <a:defRPr sz="10000" b="1" i="0" u="none" strike="noStrike" cap="none" spc="0" baseline="0">
                <a:solidFill>
                  <a:srgbClr val="000000"/>
                </a:solidFill>
                <a:uFillTx/>
                <a:latin typeface="+mn-lt"/>
                <a:ea typeface="+mn-ea"/>
                <a:cs typeface="+mn-cs"/>
                <a:sym typeface="Helvetica"/>
              </a:defRPr>
            </a:lvl6pPr>
            <a:lvl7pPr marL="0" marR="0" indent="0" algn="l" defTabSz="1828800" latinLnBrk="0">
              <a:lnSpc>
                <a:spcPct val="90000"/>
              </a:lnSpc>
              <a:spcBef>
                <a:spcPts val="0"/>
              </a:spcBef>
              <a:spcAft>
                <a:spcPts val="0"/>
              </a:spcAft>
              <a:buClrTx/>
              <a:buSzTx/>
              <a:buFontTx/>
              <a:buNone/>
              <a:tabLst/>
              <a:defRPr sz="10000" b="1" i="0" u="none" strike="noStrike" cap="none" spc="0" baseline="0">
                <a:solidFill>
                  <a:srgbClr val="000000"/>
                </a:solidFill>
                <a:uFillTx/>
                <a:latin typeface="+mn-lt"/>
                <a:ea typeface="+mn-ea"/>
                <a:cs typeface="+mn-cs"/>
                <a:sym typeface="Helvetica"/>
              </a:defRPr>
            </a:lvl7pPr>
            <a:lvl8pPr marL="0" marR="0" indent="0" algn="l" defTabSz="1828800" latinLnBrk="0">
              <a:lnSpc>
                <a:spcPct val="90000"/>
              </a:lnSpc>
              <a:spcBef>
                <a:spcPts val="0"/>
              </a:spcBef>
              <a:spcAft>
                <a:spcPts val="0"/>
              </a:spcAft>
              <a:buClrTx/>
              <a:buSzTx/>
              <a:buFontTx/>
              <a:buNone/>
              <a:tabLst/>
              <a:defRPr sz="10000" b="1" i="0" u="none" strike="noStrike" cap="none" spc="0" baseline="0">
                <a:solidFill>
                  <a:srgbClr val="000000"/>
                </a:solidFill>
                <a:uFillTx/>
                <a:latin typeface="+mn-lt"/>
                <a:ea typeface="+mn-ea"/>
                <a:cs typeface="+mn-cs"/>
                <a:sym typeface="Helvetica"/>
              </a:defRPr>
            </a:lvl8pPr>
            <a:lvl9pPr marL="0" marR="0" indent="0" algn="l" defTabSz="1828800" latinLnBrk="0">
              <a:lnSpc>
                <a:spcPct val="90000"/>
              </a:lnSpc>
              <a:spcBef>
                <a:spcPts val="0"/>
              </a:spcBef>
              <a:spcAft>
                <a:spcPts val="0"/>
              </a:spcAft>
              <a:buClrTx/>
              <a:buSzTx/>
              <a:buFontTx/>
              <a:buNone/>
              <a:tabLst/>
              <a:defRPr sz="10000" b="1" i="0" u="none" strike="noStrike" cap="none" spc="0" baseline="0">
                <a:solidFill>
                  <a:srgbClr val="000000"/>
                </a:solidFill>
                <a:uFillTx/>
                <a:latin typeface="+mn-lt"/>
                <a:ea typeface="+mn-ea"/>
                <a:cs typeface="+mn-cs"/>
                <a:sym typeface="Helvetica"/>
              </a:defRPr>
            </a:lvl9pPr>
          </a:lstStyle>
          <a:p>
            <a:pPr algn="ctr" defTabSz="1444752" hangingPunct="1">
              <a:lnSpc>
                <a:spcPct val="100000"/>
              </a:lnSpc>
              <a:spcBef>
                <a:spcPts val="3900"/>
              </a:spcBef>
              <a:defRPr sz="6399">
                <a:solidFill>
                  <a:srgbClr val="7C1B4E"/>
                </a:solidFill>
              </a:defRPr>
            </a:pPr>
            <a:r>
              <a:rPr lang="en-US" sz="11500" dirty="0">
                <a:solidFill>
                  <a:srgbClr val="7C1B4E"/>
                </a:solidFill>
                <a:effectLst>
                  <a:outerShdw blurRad="50800" dist="38100" dir="2700000" algn="tl" rotWithShape="0">
                    <a:prstClr val="black">
                      <a:alpha val="40000"/>
                    </a:prstClr>
                  </a:outerShdw>
                </a:effectLst>
              </a:rPr>
              <a:t>And no matter where you leverage your influence,</a:t>
            </a:r>
          </a:p>
        </p:txBody>
      </p:sp>
      <p:pic>
        <p:nvPicPr>
          <p:cNvPr id="9" name="Picture 8" descr="Icon&#10;&#10;Description automatically generated">
            <a:extLst>
              <a:ext uri="{FF2B5EF4-FFF2-40B4-BE49-F238E27FC236}">
                <a16:creationId xmlns:a16="http://schemas.microsoft.com/office/drawing/2014/main" id="{FA92D812-741A-004A-BA2A-8791C2BBFAF2}"/>
              </a:ext>
            </a:extLst>
          </p:cNvPr>
          <p:cNvPicPr>
            <a:picLocks noChangeAspect="1"/>
          </p:cNvPicPr>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20973633" y="6494042"/>
            <a:ext cx="2743200" cy="2743200"/>
          </a:xfrm>
          <a:prstGeom prst="rect">
            <a:avLst/>
          </a:prstGeom>
          <a:effectLst>
            <a:outerShdw blurRad="50800" dist="38100" dir="2700000" algn="tl" rotWithShape="0">
              <a:prstClr val="black">
                <a:alpha val="40000"/>
              </a:prstClr>
            </a:outerShdw>
          </a:effectLst>
        </p:spPr>
      </p:pic>
      <p:pic>
        <p:nvPicPr>
          <p:cNvPr id="10" name="Picture 9" descr="Logo&#10;&#10;Description automatically generated">
            <a:extLst>
              <a:ext uri="{FF2B5EF4-FFF2-40B4-BE49-F238E27FC236}">
                <a16:creationId xmlns:a16="http://schemas.microsoft.com/office/drawing/2014/main" id="{141BF288-EEA7-5140-B74C-1D57A84EB1E0}"/>
              </a:ext>
            </a:extLst>
          </p:cNvPr>
          <p:cNvPicPr>
            <a:picLocks noChangeAspect="1"/>
          </p:cNvPicPr>
          <p:nvPr/>
        </p:nvPicPr>
        <p:blipFill rotWithShape="1">
          <a:blip r:embed="rId4" cstate="screen">
            <a:extLst>
              <a:ext uri="{28A0092B-C50C-407E-A947-70E740481C1C}">
                <a14:useLocalDpi xmlns:a14="http://schemas.microsoft.com/office/drawing/2010/main"/>
              </a:ext>
              <a:ext uri="{837473B0-CC2E-450A-ABE3-18F120FF3D39}">
                <a1611:picAttrSrcUrl xmlns:a1611="http://schemas.microsoft.com/office/drawing/2016/11/main" r:id="rId5"/>
              </a:ext>
            </a:extLst>
          </a:blip>
          <a:srcRect l="1044" r="49952"/>
          <a:stretch/>
        </p:blipFill>
        <p:spPr>
          <a:xfrm>
            <a:off x="15876309" y="2820945"/>
            <a:ext cx="2688555" cy="2743200"/>
          </a:xfrm>
          <a:prstGeom prst="rect">
            <a:avLst/>
          </a:prstGeom>
          <a:effectLst/>
        </p:spPr>
      </p:pic>
      <p:pic>
        <p:nvPicPr>
          <p:cNvPr id="11" name="Picture 10" descr="A picture containing text, red, sign, clipart&#10;&#10;Description automatically generated">
            <a:extLst>
              <a:ext uri="{FF2B5EF4-FFF2-40B4-BE49-F238E27FC236}">
                <a16:creationId xmlns:a16="http://schemas.microsoft.com/office/drawing/2014/main" id="{FEF5BB21-6C1A-8447-BBFF-C2C637BC21BD}"/>
              </a:ext>
            </a:extLst>
          </p:cNvPr>
          <p:cNvPicPr>
            <a:picLocks noChangeAspect="1"/>
          </p:cNvPicPr>
          <p:nvPr/>
        </p:nvPicPr>
        <p:blipFill rotWithShape="1">
          <a:blip r:embed="rId6" cstate="screen">
            <a:extLst>
              <a:ext uri="{28A0092B-C50C-407E-A947-70E740481C1C}">
                <a14:useLocalDpi xmlns:a14="http://schemas.microsoft.com/office/drawing/2010/main"/>
              </a:ext>
              <a:ext uri="{837473B0-CC2E-450A-ABE3-18F120FF3D39}">
                <a1611:picAttrSrcUrl xmlns:a1611="http://schemas.microsoft.com/office/drawing/2016/11/main" r:id="rId7"/>
              </a:ext>
            </a:extLst>
          </a:blip>
          <a:srcRect/>
          <a:stretch/>
        </p:blipFill>
        <p:spPr>
          <a:xfrm>
            <a:off x="5769154" y="6616491"/>
            <a:ext cx="2738538" cy="2743200"/>
          </a:xfrm>
          <a:prstGeom prst="rect">
            <a:avLst/>
          </a:prstGeom>
          <a:effectLst/>
        </p:spPr>
      </p:pic>
      <p:pic>
        <p:nvPicPr>
          <p:cNvPr id="14" name="Picture 13" descr="A group of women sitting at a table&#10;&#10;Description automatically generated with medium confidence">
            <a:extLst>
              <a:ext uri="{FF2B5EF4-FFF2-40B4-BE49-F238E27FC236}">
                <a16:creationId xmlns:a16="http://schemas.microsoft.com/office/drawing/2014/main" id="{85A02D7F-50F5-0940-B328-B0E31909626F}"/>
              </a:ext>
            </a:extLst>
          </p:cNvPr>
          <p:cNvPicPr>
            <a:picLocks noChangeAspect="1"/>
          </p:cNvPicPr>
          <p:nvPr/>
        </p:nvPicPr>
        <p:blipFill>
          <a:blip r:embed="rId8" cstate="screen">
            <a:extLst>
              <a:ext uri="{28A0092B-C50C-407E-A947-70E740481C1C}">
                <a14:useLocalDpi xmlns:a14="http://schemas.microsoft.com/office/drawing/2010/main"/>
              </a:ext>
              <a:ext uri="{837473B0-CC2E-450A-ABE3-18F120FF3D39}">
                <a1611:picAttrSrcUrl xmlns:a1611="http://schemas.microsoft.com/office/drawing/2016/11/main" r:id="rId9"/>
              </a:ext>
            </a:extLst>
          </a:blip>
          <a:stretch>
            <a:fillRect/>
          </a:stretch>
        </p:blipFill>
        <p:spPr>
          <a:xfrm>
            <a:off x="4392892" y="2820945"/>
            <a:ext cx="4114800" cy="2743200"/>
          </a:xfrm>
          <a:prstGeom prst="rect">
            <a:avLst/>
          </a:prstGeom>
          <a:effectLst>
            <a:outerShdw blurRad="50800" dist="38100" dir="2700000" algn="tl" rotWithShape="0">
              <a:prstClr val="black">
                <a:alpha val="40000"/>
              </a:prstClr>
            </a:outerShdw>
          </a:effectLst>
        </p:spPr>
      </p:pic>
      <p:pic>
        <p:nvPicPr>
          <p:cNvPr id="15" name="Picture 14" descr="Icon&#10;&#10;Description automatically generated">
            <a:extLst>
              <a:ext uri="{FF2B5EF4-FFF2-40B4-BE49-F238E27FC236}">
                <a16:creationId xmlns:a16="http://schemas.microsoft.com/office/drawing/2014/main" id="{2FC0AF22-C6DA-6D41-9EA7-0E49D2AC152A}"/>
              </a:ext>
            </a:extLst>
          </p:cNvPr>
          <p:cNvPicPr>
            <a:picLocks noChangeAspect="1"/>
          </p:cNvPicPr>
          <p:nvPr/>
        </p:nvPicPr>
        <p:blipFill rotWithShape="1">
          <a:blip r:embed="rId10" cstate="screen">
            <a:extLst>
              <a:ext uri="{28A0092B-C50C-407E-A947-70E740481C1C}">
                <a14:useLocalDpi xmlns:a14="http://schemas.microsoft.com/office/drawing/2010/main"/>
              </a:ext>
              <a:ext uri="{837473B0-CC2E-450A-ABE3-18F120FF3D39}">
                <a1611:picAttrSrcUrl xmlns:a1611="http://schemas.microsoft.com/office/drawing/2016/11/main" r:id="rId11"/>
              </a:ext>
            </a:extLst>
          </a:blip>
          <a:srcRect l="15991" t="16539" r="16730" b="16536"/>
          <a:stretch/>
        </p:blipFill>
        <p:spPr>
          <a:xfrm>
            <a:off x="598056" y="2857789"/>
            <a:ext cx="2757667" cy="2743200"/>
          </a:xfrm>
          <a:prstGeom prst="rect">
            <a:avLst/>
          </a:prstGeom>
          <a:effectLst>
            <a:outerShdw blurRad="50800" dist="38100" dir="2700000" algn="tl" rotWithShape="0">
              <a:prstClr val="black">
                <a:alpha val="40000"/>
              </a:prstClr>
            </a:outerShdw>
          </a:effectLst>
        </p:spPr>
      </p:pic>
      <p:pic>
        <p:nvPicPr>
          <p:cNvPr id="16" name="Picture 15" descr="A picture containing outdoor, person, building, sky&#10;&#10;Description automatically generated">
            <a:extLst>
              <a:ext uri="{FF2B5EF4-FFF2-40B4-BE49-F238E27FC236}">
                <a16:creationId xmlns:a16="http://schemas.microsoft.com/office/drawing/2014/main" id="{A092D15E-ABBB-0542-8CCD-6F3246B09A23}"/>
              </a:ext>
            </a:extLst>
          </p:cNvPr>
          <p:cNvPicPr>
            <a:picLocks noChangeAspect="1"/>
          </p:cNvPicPr>
          <p:nvPr/>
        </p:nvPicPr>
        <p:blipFill>
          <a:blip r:embed="rId12" cstate="screen">
            <a:extLst>
              <a:ext uri="{28A0092B-C50C-407E-A947-70E740481C1C}">
                <a14:useLocalDpi xmlns:a14="http://schemas.microsoft.com/office/drawing/2010/main"/>
              </a:ext>
              <a:ext uri="{837473B0-CC2E-450A-ABE3-18F120FF3D39}">
                <a1611:picAttrSrcUrl xmlns:a1611="http://schemas.microsoft.com/office/drawing/2016/11/main" r:id="rId13"/>
              </a:ext>
            </a:extLst>
          </a:blip>
          <a:stretch>
            <a:fillRect/>
          </a:stretch>
        </p:blipFill>
        <p:spPr>
          <a:xfrm>
            <a:off x="689614" y="6593795"/>
            <a:ext cx="4116409" cy="2743200"/>
          </a:xfrm>
          <a:prstGeom prst="rect">
            <a:avLst/>
          </a:prstGeom>
          <a:effectLst>
            <a:outerShdw blurRad="50800" dist="38100" dir="2700000" algn="tl" rotWithShape="0">
              <a:prstClr val="black">
                <a:alpha val="40000"/>
              </a:prstClr>
            </a:outerShdw>
          </a:effectLst>
        </p:spPr>
      </p:pic>
      <p:pic>
        <p:nvPicPr>
          <p:cNvPr id="17" name="Picture 16" descr="A person sitting at a desk with a computer and headphones&#10;&#10;Description automatically generated with low confidence">
            <a:extLst>
              <a:ext uri="{FF2B5EF4-FFF2-40B4-BE49-F238E27FC236}">
                <a16:creationId xmlns:a16="http://schemas.microsoft.com/office/drawing/2014/main" id="{EF828C3B-BC51-074B-A426-3E9655A2A042}"/>
              </a:ext>
            </a:extLst>
          </p:cNvPr>
          <p:cNvPicPr>
            <a:picLocks noChangeAspect="1"/>
          </p:cNvPicPr>
          <p:nvPr/>
        </p:nvPicPr>
        <p:blipFill rotWithShape="1">
          <a:blip r:embed="rId14" cstate="screen">
            <a:extLst>
              <a:ext uri="{28A0092B-C50C-407E-A947-70E740481C1C}">
                <a14:useLocalDpi xmlns:a14="http://schemas.microsoft.com/office/drawing/2010/main"/>
              </a:ext>
              <a:ext uri="{837473B0-CC2E-450A-ABE3-18F120FF3D39}">
                <a1611:picAttrSrcUrl xmlns:a1611="http://schemas.microsoft.com/office/drawing/2016/11/main" r:id="rId15"/>
              </a:ext>
            </a:extLst>
          </a:blip>
          <a:srcRect l="-265"/>
          <a:stretch/>
        </p:blipFill>
        <p:spPr>
          <a:xfrm>
            <a:off x="15802271" y="6530886"/>
            <a:ext cx="4123671" cy="2743200"/>
          </a:xfrm>
          <a:prstGeom prst="rect">
            <a:avLst/>
          </a:prstGeom>
          <a:effectLst>
            <a:outerShdw blurRad="50800" dist="38100" dir="2700000" algn="tl" rotWithShape="0">
              <a:prstClr val="black">
                <a:alpha val="40000"/>
              </a:prstClr>
            </a:outerShdw>
          </a:effectLst>
        </p:spPr>
      </p:pic>
      <p:pic>
        <p:nvPicPr>
          <p:cNvPr id="18" name="Picture 17" descr="A large crowd of people&#10;&#10;Description automatically generated with medium confidence">
            <a:extLst>
              <a:ext uri="{FF2B5EF4-FFF2-40B4-BE49-F238E27FC236}">
                <a16:creationId xmlns:a16="http://schemas.microsoft.com/office/drawing/2014/main" id="{D0F9FE47-DDF3-D647-B8C8-17935F61CCA7}"/>
              </a:ext>
            </a:extLst>
          </p:cNvPr>
          <p:cNvPicPr>
            <a:picLocks noChangeAspect="1"/>
          </p:cNvPicPr>
          <p:nvPr/>
        </p:nvPicPr>
        <p:blipFill rotWithShape="1">
          <a:blip r:embed="rId16" cstate="screen">
            <a:extLst>
              <a:ext uri="{28A0092B-C50C-407E-A947-70E740481C1C}">
                <a14:useLocalDpi xmlns:a14="http://schemas.microsoft.com/office/drawing/2010/main"/>
              </a:ext>
              <a:ext uri="{837473B0-CC2E-450A-ABE3-18F120FF3D39}">
                <a1611:picAttrSrcUrl xmlns:a1611="http://schemas.microsoft.com/office/drawing/2016/11/main" r:id="rId17"/>
              </a:ext>
            </a:extLst>
          </a:blip>
          <a:srcRect/>
          <a:stretch/>
        </p:blipFill>
        <p:spPr>
          <a:xfrm>
            <a:off x="19602033" y="2786726"/>
            <a:ext cx="4114800" cy="2743200"/>
          </a:xfrm>
          <a:prstGeom prst="rect">
            <a:avLst/>
          </a:prstGeom>
          <a:effectLst>
            <a:outerShdw blurRad="50800" dist="38100" dir="2700000" algn="tl" rotWithShape="0">
              <a:prstClr val="black">
                <a:alpha val="40000"/>
              </a:prstClr>
            </a:outerShdw>
          </a:effectLst>
        </p:spPr>
      </p:pic>
      <p:sp>
        <p:nvSpPr>
          <p:cNvPr id="19" name="The best influencer marketing campaigns are very organic and do not look like advertising.…">
            <a:extLst>
              <a:ext uri="{FF2B5EF4-FFF2-40B4-BE49-F238E27FC236}">
                <a16:creationId xmlns:a16="http://schemas.microsoft.com/office/drawing/2014/main" id="{77BBA9FD-A229-6445-8DBE-476F42107EF1}"/>
              </a:ext>
            </a:extLst>
          </p:cNvPr>
          <p:cNvSpPr txBox="1">
            <a:spLocks/>
          </p:cNvSpPr>
          <p:nvPr/>
        </p:nvSpPr>
        <p:spPr>
          <a:xfrm>
            <a:off x="9922591" y="10100361"/>
            <a:ext cx="14089810" cy="15519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fontScale="77500" lnSpcReduction="20000"/>
          </a:bodyPr>
          <a:lstStyle>
            <a:lvl1pPr marL="0" marR="0" indent="0" algn="l" defTabSz="1828800" latinLnBrk="0">
              <a:lnSpc>
                <a:spcPct val="90000"/>
              </a:lnSpc>
              <a:spcBef>
                <a:spcPts val="0"/>
              </a:spcBef>
              <a:spcAft>
                <a:spcPts val="0"/>
              </a:spcAft>
              <a:buClrTx/>
              <a:buSzTx/>
              <a:buFontTx/>
              <a:buNone/>
              <a:tabLst/>
              <a:defRPr sz="10000" b="1" i="0" u="none" strike="noStrike" cap="none" spc="0" baseline="0">
                <a:solidFill>
                  <a:srgbClr val="FFFFFF"/>
                </a:solidFill>
                <a:uFillTx/>
                <a:latin typeface="+mn-lt"/>
                <a:ea typeface="+mn-ea"/>
                <a:cs typeface="+mn-cs"/>
                <a:sym typeface="Helvetica"/>
              </a:defRPr>
            </a:lvl1pPr>
            <a:lvl2pPr marL="0" marR="0" indent="0" algn="l" defTabSz="1828800" latinLnBrk="0">
              <a:lnSpc>
                <a:spcPct val="90000"/>
              </a:lnSpc>
              <a:spcBef>
                <a:spcPts val="0"/>
              </a:spcBef>
              <a:spcAft>
                <a:spcPts val="0"/>
              </a:spcAft>
              <a:buClrTx/>
              <a:buSzTx/>
              <a:buFontTx/>
              <a:buNone/>
              <a:tabLst/>
              <a:defRPr sz="10000" b="1" i="0" u="none" strike="noStrike" cap="none" spc="0" baseline="0">
                <a:solidFill>
                  <a:srgbClr val="000000"/>
                </a:solidFill>
                <a:uFillTx/>
                <a:latin typeface="+mn-lt"/>
                <a:ea typeface="+mn-ea"/>
                <a:cs typeface="+mn-cs"/>
                <a:sym typeface="Helvetica"/>
              </a:defRPr>
            </a:lvl2pPr>
            <a:lvl3pPr marL="0" marR="0" indent="0" algn="l" defTabSz="1828800" latinLnBrk="0">
              <a:lnSpc>
                <a:spcPct val="90000"/>
              </a:lnSpc>
              <a:spcBef>
                <a:spcPts val="0"/>
              </a:spcBef>
              <a:spcAft>
                <a:spcPts val="0"/>
              </a:spcAft>
              <a:buClrTx/>
              <a:buSzTx/>
              <a:buFontTx/>
              <a:buNone/>
              <a:tabLst/>
              <a:defRPr sz="10000" b="1" i="0" u="none" strike="noStrike" cap="none" spc="0" baseline="0">
                <a:solidFill>
                  <a:srgbClr val="000000"/>
                </a:solidFill>
                <a:uFillTx/>
                <a:latin typeface="+mn-lt"/>
                <a:ea typeface="+mn-ea"/>
                <a:cs typeface="+mn-cs"/>
                <a:sym typeface="Helvetica"/>
              </a:defRPr>
            </a:lvl3pPr>
            <a:lvl4pPr marL="0" marR="0" indent="0" algn="l" defTabSz="1828800" latinLnBrk="0">
              <a:lnSpc>
                <a:spcPct val="90000"/>
              </a:lnSpc>
              <a:spcBef>
                <a:spcPts val="0"/>
              </a:spcBef>
              <a:spcAft>
                <a:spcPts val="0"/>
              </a:spcAft>
              <a:buClrTx/>
              <a:buSzTx/>
              <a:buFontTx/>
              <a:buNone/>
              <a:tabLst/>
              <a:defRPr sz="10000" b="1" i="0" u="none" strike="noStrike" cap="none" spc="0" baseline="0">
                <a:solidFill>
                  <a:srgbClr val="000000"/>
                </a:solidFill>
                <a:uFillTx/>
                <a:latin typeface="+mn-lt"/>
                <a:ea typeface="+mn-ea"/>
                <a:cs typeface="+mn-cs"/>
                <a:sym typeface="Helvetica"/>
              </a:defRPr>
            </a:lvl4pPr>
            <a:lvl5pPr marL="0" marR="0" indent="0" algn="l" defTabSz="1828800" latinLnBrk="0">
              <a:lnSpc>
                <a:spcPct val="90000"/>
              </a:lnSpc>
              <a:spcBef>
                <a:spcPts val="0"/>
              </a:spcBef>
              <a:spcAft>
                <a:spcPts val="0"/>
              </a:spcAft>
              <a:buClrTx/>
              <a:buSzTx/>
              <a:buFontTx/>
              <a:buNone/>
              <a:tabLst/>
              <a:defRPr sz="10000" b="1" i="0" u="none" strike="noStrike" cap="none" spc="0" baseline="0">
                <a:solidFill>
                  <a:srgbClr val="000000"/>
                </a:solidFill>
                <a:uFillTx/>
                <a:latin typeface="+mn-lt"/>
                <a:ea typeface="+mn-ea"/>
                <a:cs typeface="+mn-cs"/>
                <a:sym typeface="Helvetica"/>
              </a:defRPr>
            </a:lvl5pPr>
            <a:lvl6pPr marL="0" marR="0" indent="0" algn="l" defTabSz="1828800" latinLnBrk="0">
              <a:lnSpc>
                <a:spcPct val="90000"/>
              </a:lnSpc>
              <a:spcBef>
                <a:spcPts val="0"/>
              </a:spcBef>
              <a:spcAft>
                <a:spcPts val="0"/>
              </a:spcAft>
              <a:buClrTx/>
              <a:buSzTx/>
              <a:buFontTx/>
              <a:buNone/>
              <a:tabLst/>
              <a:defRPr sz="10000" b="1" i="0" u="none" strike="noStrike" cap="none" spc="0" baseline="0">
                <a:solidFill>
                  <a:srgbClr val="000000"/>
                </a:solidFill>
                <a:uFillTx/>
                <a:latin typeface="+mn-lt"/>
                <a:ea typeface="+mn-ea"/>
                <a:cs typeface="+mn-cs"/>
                <a:sym typeface="Helvetica"/>
              </a:defRPr>
            </a:lvl6pPr>
            <a:lvl7pPr marL="0" marR="0" indent="0" algn="l" defTabSz="1828800" latinLnBrk="0">
              <a:lnSpc>
                <a:spcPct val="90000"/>
              </a:lnSpc>
              <a:spcBef>
                <a:spcPts val="0"/>
              </a:spcBef>
              <a:spcAft>
                <a:spcPts val="0"/>
              </a:spcAft>
              <a:buClrTx/>
              <a:buSzTx/>
              <a:buFontTx/>
              <a:buNone/>
              <a:tabLst/>
              <a:defRPr sz="10000" b="1" i="0" u="none" strike="noStrike" cap="none" spc="0" baseline="0">
                <a:solidFill>
                  <a:srgbClr val="000000"/>
                </a:solidFill>
                <a:uFillTx/>
                <a:latin typeface="+mn-lt"/>
                <a:ea typeface="+mn-ea"/>
                <a:cs typeface="+mn-cs"/>
                <a:sym typeface="Helvetica"/>
              </a:defRPr>
            </a:lvl7pPr>
            <a:lvl8pPr marL="0" marR="0" indent="0" algn="l" defTabSz="1828800" latinLnBrk="0">
              <a:lnSpc>
                <a:spcPct val="90000"/>
              </a:lnSpc>
              <a:spcBef>
                <a:spcPts val="0"/>
              </a:spcBef>
              <a:spcAft>
                <a:spcPts val="0"/>
              </a:spcAft>
              <a:buClrTx/>
              <a:buSzTx/>
              <a:buFontTx/>
              <a:buNone/>
              <a:tabLst/>
              <a:defRPr sz="10000" b="1" i="0" u="none" strike="noStrike" cap="none" spc="0" baseline="0">
                <a:solidFill>
                  <a:srgbClr val="000000"/>
                </a:solidFill>
                <a:uFillTx/>
                <a:latin typeface="+mn-lt"/>
                <a:ea typeface="+mn-ea"/>
                <a:cs typeface="+mn-cs"/>
                <a:sym typeface="Helvetica"/>
              </a:defRPr>
            </a:lvl8pPr>
            <a:lvl9pPr marL="0" marR="0" indent="0" algn="l" defTabSz="1828800" latinLnBrk="0">
              <a:lnSpc>
                <a:spcPct val="90000"/>
              </a:lnSpc>
              <a:spcBef>
                <a:spcPts val="0"/>
              </a:spcBef>
              <a:spcAft>
                <a:spcPts val="0"/>
              </a:spcAft>
              <a:buClrTx/>
              <a:buSzTx/>
              <a:buFontTx/>
              <a:buNone/>
              <a:tabLst/>
              <a:defRPr sz="10000" b="1" i="0" u="none" strike="noStrike" cap="none" spc="0" baseline="0">
                <a:solidFill>
                  <a:srgbClr val="000000"/>
                </a:solidFill>
                <a:uFillTx/>
                <a:latin typeface="+mn-lt"/>
                <a:ea typeface="+mn-ea"/>
                <a:cs typeface="+mn-cs"/>
                <a:sym typeface="Helvetica"/>
              </a:defRPr>
            </a:lvl9pPr>
          </a:lstStyle>
          <a:p>
            <a:pPr defTabSz="1444752" hangingPunct="1">
              <a:lnSpc>
                <a:spcPct val="100000"/>
              </a:lnSpc>
              <a:spcBef>
                <a:spcPts val="3900"/>
              </a:spcBef>
              <a:defRPr sz="6399">
                <a:solidFill>
                  <a:srgbClr val="7C1B4E"/>
                </a:solidFill>
              </a:defRPr>
            </a:pPr>
            <a:r>
              <a:rPr lang="en-US" sz="11500" dirty="0">
                <a:solidFill>
                  <a:srgbClr val="7C1B4E"/>
                </a:solidFill>
                <a:effectLst>
                  <a:outerShdw blurRad="50800" dist="38100" dir="2700000" algn="tl" rotWithShape="0">
                    <a:prstClr val="black">
                      <a:alpha val="40000"/>
                    </a:prstClr>
                  </a:outerShdw>
                </a:effectLst>
              </a:rPr>
              <a:t>Marketing will work for you!</a:t>
            </a:r>
          </a:p>
        </p:txBody>
      </p:sp>
      <p:pic>
        <p:nvPicPr>
          <p:cNvPr id="20" name="Picture 19" descr="Text&#10;&#10;Description automatically generated">
            <a:extLst>
              <a:ext uri="{FF2B5EF4-FFF2-40B4-BE49-F238E27FC236}">
                <a16:creationId xmlns:a16="http://schemas.microsoft.com/office/drawing/2014/main" id="{CCDF303C-3BEF-5A4E-A44D-F434240B1DC8}"/>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213654" y="10016163"/>
            <a:ext cx="8313118" cy="1536991"/>
          </a:xfrm>
          <a:prstGeom prst="rect">
            <a:avLst/>
          </a:prstGeom>
          <a:effectLst>
            <a:outerShdw blurRad="50800" dist="38100" dir="2700000" algn="tl" rotWithShape="0">
              <a:prstClr val="black">
                <a:alpha val="40000"/>
              </a:prstClr>
            </a:outerShdw>
          </a:effectLst>
        </p:spPr>
      </p:pic>
      <p:sp>
        <p:nvSpPr>
          <p:cNvPr id="21" name="CUSTOMER BONUS…">
            <a:extLst>
              <a:ext uri="{FF2B5EF4-FFF2-40B4-BE49-F238E27FC236}">
                <a16:creationId xmlns:a16="http://schemas.microsoft.com/office/drawing/2014/main" id="{1EA26FD5-E7B4-1E4D-A48A-2A01BE5684D1}"/>
              </a:ext>
            </a:extLst>
          </p:cNvPr>
          <p:cNvSpPr txBox="1">
            <a:spLocks noGrp="1"/>
          </p:cNvSpPr>
          <p:nvPr>
            <p:ph type="body" sz="half" idx="1"/>
          </p:nvPr>
        </p:nvSpPr>
        <p:spPr>
          <a:xfrm>
            <a:off x="8581730" y="2595190"/>
            <a:ext cx="7220541" cy="6934622"/>
          </a:xfrm>
          <a:prstGeom prst="rect">
            <a:avLst/>
          </a:prstGeom>
        </p:spPr>
        <p:txBody>
          <a:bodyPr>
            <a:normAutofit/>
          </a:bodyPr>
          <a:lstStyle/>
          <a:p>
            <a:pPr algn="ctr" defTabSz="1627632">
              <a:lnSpc>
                <a:spcPct val="130000"/>
              </a:lnSpc>
              <a:spcBef>
                <a:spcPts val="1600"/>
              </a:spcBef>
              <a:defRPr sz="4000" b="1">
                <a:solidFill>
                  <a:srgbClr val="595959"/>
                </a:solidFill>
              </a:defRPr>
            </a:pPr>
            <a:r>
              <a:rPr lang="en-US" sz="4800" dirty="0">
                <a:effectLst>
                  <a:outerShdw blurRad="50800" dist="38100" dir="2700000" algn="tl" rotWithShape="0">
                    <a:prstClr val="black">
                      <a:alpha val="40000"/>
                    </a:prstClr>
                  </a:outerShdw>
                </a:effectLst>
                <a:latin typeface="+mn-lt"/>
              </a:rPr>
              <a:t>Social Media</a:t>
            </a:r>
          </a:p>
          <a:p>
            <a:pPr algn="ctr" defTabSz="1627632">
              <a:lnSpc>
                <a:spcPct val="130000"/>
              </a:lnSpc>
              <a:spcBef>
                <a:spcPts val="1600"/>
              </a:spcBef>
              <a:defRPr sz="4000" b="1">
                <a:solidFill>
                  <a:srgbClr val="595959"/>
                </a:solidFill>
              </a:defRPr>
            </a:pPr>
            <a:r>
              <a:rPr lang="en-US" sz="4800" dirty="0">
                <a:effectLst>
                  <a:outerShdw blurRad="50800" dist="38100" dir="2700000" algn="tl" rotWithShape="0">
                    <a:prstClr val="black">
                      <a:alpha val="40000"/>
                    </a:prstClr>
                  </a:outerShdw>
                </a:effectLst>
                <a:latin typeface="+mn-lt"/>
              </a:rPr>
              <a:t>Friends &amp; Family</a:t>
            </a:r>
          </a:p>
          <a:p>
            <a:pPr algn="ctr" defTabSz="1627632">
              <a:lnSpc>
                <a:spcPct val="130000"/>
              </a:lnSpc>
              <a:spcBef>
                <a:spcPts val="1600"/>
              </a:spcBef>
              <a:defRPr sz="4000" b="1">
                <a:solidFill>
                  <a:srgbClr val="595959"/>
                </a:solidFill>
              </a:defRPr>
            </a:pPr>
            <a:r>
              <a:rPr lang="en-US" sz="4800" dirty="0">
                <a:effectLst>
                  <a:outerShdw blurRad="50800" dist="38100" dir="2700000" algn="tl" rotWithShape="0">
                    <a:prstClr val="black">
                      <a:alpha val="40000"/>
                    </a:prstClr>
                  </a:outerShdw>
                </a:effectLst>
                <a:latin typeface="+mn-lt"/>
              </a:rPr>
              <a:t>Community Events</a:t>
            </a:r>
          </a:p>
          <a:p>
            <a:pPr algn="ctr" defTabSz="1627632">
              <a:lnSpc>
                <a:spcPct val="130000"/>
              </a:lnSpc>
              <a:spcBef>
                <a:spcPts val="1600"/>
              </a:spcBef>
              <a:defRPr sz="4000" b="1">
                <a:solidFill>
                  <a:srgbClr val="595959"/>
                </a:solidFill>
              </a:defRPr>
            </a:pPr>
            <a:r>
              <a:rPr lang="en-US" sz="4800" dirty="0">
                <a:effectLst>
                  <a:outerShdw blurRad="50800" dist="38100" dir="2700000" algn="tl" rotWithShape="0">
                    <a:prstClr val="black">
                      <a:alpha val="40000"/>
                    </a:prstClr>
                  </a:outerShdw>
                </a:effectLst>
                <a:latin typeface="+mn-lt"/>
              </a:rPr>
              <a:t>Home Parties</a:t>
            </a:r>
          </a:p>
          <a:p>
            <a:pPr algn="ctr" defTabSz="1627632">
              <a:lnSpc>
                <a:spcPct val="130000"/>
              </a:lnSpc>
              <a:spcBef>
                <a:spcPts val="1600"/>
              </a:spcBef>
              <a:defRPr sz="4000" b="1">
                <a:solidFill>
                  <a:srgbClr val="595959"/>
                </a:solidFill>
              </a:defRPr>
            </a:pPr>
            <a:r>
              <a:rPr lang="en-US" sz="4800" dirty="0">
                <a:effectLst>
                  <a:outerShdw blurRad="50800" dist="38100" dir="2700000" algn="tl" rotWithShape="0">
                    <a:prstClr val="black">
                      <a:alpha val="40000"/>
                    </a:prstClr>
                  </a:outerShdw>
                </a:effectLst>
                <a:latin typeface="+mn-lt"/>
              </a:rPr>
              <a:t>Leagues &amp; Clubs</a:t>
            </a:r>
          </a:p>
          <a:p>
            <a:pPr algn="ctr" defTabSz="1627632">
              <a:lnSpc>
                <a:spcPct val="130000"/>
              </a:lnSpc>
              <a:spcBef>
                <a:spcPts val="1600"/>
              </a:spcBef>
              <a:defRPr sz="4000" b="1">
                <a:solidFill>
                  <a:srgbClr val="595959"/>
                </a:solidFill>
              </a:defRPr>
            </a:pPr>
            <a:r>
              <a:rPr lang="en-US" sz="4800" dirty="0">
                <a:effectLst>
                  <a:outerShdw blurRad="50800" dist="38100" dir="2700000" algn="tl" rotWithShape="0">
                    <a:prstClr val="black">
                      <a:alpha val="40000"/>
                    </a:prstClr>
                  </a:outerShdw>
                </a:effectLst>
              </a:rPr>
              <a:t>Wherever People are…</a:t>
            </a:r>
            <a:endParaRPr lang="en-US" sz="4800" dirty="0">
              <a:effectLst>
                <a:outerShdw blurRad="50800" dist="38100" dir="2700000" algn="tl" rotWithShape="0">
                  <a:prstClr val="black">
                    <a:alpha val="40000"/>
                  </a:prstClr>
                </a:outerShdw>
              </a:effectLst>
              <a:latin typeface="+mn-lt"/>
            </a:endParaRPr>
          </a:p>
          <a:p>
            <a:pPr algn="ctr" defTabSz="1627632">
              <a:lnSpc>
                <a:spcPct val="130000"/>
              </a:lnSpc>
              <a:spcBef>
                <a:spcPts val="1600"/>
              </a:spcBef>
              <a:defRPr sz="4000" b="1">
                <a:solidFill>
                  <a:srgbClr val="595959"/>
                </a:solidFill>
              </a:defRPr>
            </a:pPr>
            <a:endParaRPr sz="4800" dirty="0">
              <a:effectLst>
                <a:outerShdw blurRad="50800" dist="38100" dir="2700000" algn="tl" rotWithShape="0">
                  <a:prstClr val="black">
                    <a:alpha val="40000"/>
                  </a:prstClr>
                </a:outerShdw>
              </a:effectLst>
              <a:latin typeface="+mn-lt"/>
            </a:endParaRPr>
          </a:p>
        </p:txBody>
      </p:sp>
    </p:spTree>
    <p:extLst>
      <p:ext uri="{BB962C8B-B14F-4D97-AF65-F5344CB8AC3E}">
        <p14:creationId xmlns:p14="http://schemas.microsoft.com/office/powerpoint/2010/main" val="2011727160"/>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CUSTOMER BONUS…"/>
          <p:cNvSpPr txBox="1">
            <a:spLocks noGrp="1"/>
          </p:cNvSpPr>
          <p:nvPr>
            <p:ph type="body" sz="half" idx="1"/>
          </p:nvPr>
        </p:nvSpPr>
        <p:spPr>
          <a:xfrm>
            <a:off x="1337884" y="4116844"/>
            <a:ext cx="13305002" cy="7601916"/>
          </a:xfrm>
          <a:prstGeom prst="rect">
            <a:avLst/>
          </a:prstGeom>
        </p:spPr>
        <p:txBody>
          <a:bodyPr/>
          <a:lstStyle/>
          <a:p>
            <a:pPr defTabSz="1627632">
              <a:lnSpc>
                <a:spcPct val="130000"/>
              </a:lnSpc>
              <a:spcBef>
                <a:spcPts val="1600"/>
              </a:spcBef>
              <a:defRPr sz="4000" b="1">
                <a:solidFill>
                  <a:srgbClr val="595959"/>
                </a:solidFill>
              </a:defRPr>
            </a:pPr>
            <a:r>
              <a:rPr dirty="0">
                <a:effectLst>
                  <a:outerShdw blurRad="50800" dist="38100" dir="2700000" algn="tl" rotWithShape="0">
                    <a:prstClr val="black">
                      <a:alpha val="40000"/>
                    </a:prstClr>
                  </a:outerShdw>
                </a:effectLst>
                <a:latin typeface="+mn-lt"/>
              </a:rPr>
              <a:t>Weekly Bonuses  </a:t>
            </a:r>
            <a:r>
              <a:rPr b="0" dirty="0">
                <a:effectLst>
                  <a:outerShdw blurRad="50800" dist="38100" dir="2700000" algn="tl" rotWithShape="0">
                    <a:prstClr val="black">
                      <a:alpha val="40000"/>
                    </a:prstClr>
                  </a:outerShdw>
                </a:effectLst>
                <a:latin typeface="+mn-lt"/>
              </a:rPr>
              <a:t>(up to 50% of revenue)</a:t>
            </a:r>
          </a:p>
          <a:p>
            <a:pPr defTabSz="1627632">
              <a:lnSpc>
                <a:spcPct val="130000"/>
              </a:lnSpc>
              <a:spcBef>
                <a:spcPts val="1600"/>
              </a:spcBef>
              <a:defRPr sz="4000" b="1">
                <a:solidFill>
                  <a:srgbClr val="595959"/>
                </a:solidFill>
              </a:defRPr>
            </a:pPr>
            <a:r>
              <a:rPr dirty="0">
                <a:effectLst>
                  <a:outerShdw blurRad="50800" dist="38100" dir="2700000" algn="tl" rotWithShape="0">
                    <a:prstClr val="black">
                      <a:alpha val="40000"/>
                    </a:prstClr>
                  </a:outerShdw>
                </a:effectLst>
                <a:latin typeface="+mn-lt"/>
              </a:rPr>
              <a:t>Monthly Residual Income </a:t>
            </a:r>
            <a:r>
              <a:rPr b="0" i="1" dirty="0">
                <a:effectLst>
                  <a:outerShdw blurRad="50800" dist="38100" dir="2700000" algn="tl" rotWithShape="0">
                    <a:prstClr val="black">
                      <a:alpha val="40000"/>
                    </a:prstClr>
                  </a:outerShdw>
                </a:effectLst>
                <a:latin typeface="+mn-lt"/>
              </a:rPr>
              <a:t>(for the life of the customer)</a:t>
            </a:r>
          </a:p>
          <a:p>
            <a:pPr defTabSz="1627632">
              <a:lnSpc>
                <a:spcPct val="130000"/>
              </a:lnSpc>
              <a:spcBef>
                <a:spcPts val="1600"/>
              </a:spcBef>
              <a:defRPr sz="4000" b="1">
                <a:solidFill>
                  <a:srgbClr val="595959"/>
                </a:solidFill>
              </a:defRPr>
            </a:pPr>
            <a:r>
              <a:rPr dirty="0">
                <a:effectLst>
                  <a:outerShdw blurRad="50800" dist="38100" dir="2700000" algn="tl" rotWithShape="0">
                    <a:prstClr val="black">
                      <a:alpha val="40000"/>
                    </a:prstClr>
                  </a:outerShdw>
                </a:effectLst>
                <a:latin typeface="+mn-lt"/>
              </a:rPr>
              <a:t>Generational Income </a:t>
            </a:r>
            <a:r>
              <a:rPr b="0" i="1" dirty="0">
                <a:effectLst>
                  <a:outerShdw blurRad="50800" dist="38100" dir="2700000" algn="tl" rotWithShape="0">
                    <a:prstClr val="black">
                      <a:alpha val="40000"/>
                    </a:prstClr>
                  </a:outerShdw>
                </a:effectLst>
                <a:latin typeface="+mn-lt"/>
              </a:rPr>
              <a:t>(to unlimited depth)</a:t>
            </a:r>
          </a:p>
          <a:p>
            <a:pPr defTabSz="1627632">
              <a:lnSpc>
                <a:spcPct val="130000"/>
              </a:lnSpc>
              <a:spcBef>
                <a:spcPts val="1600"/>
              </a:spcBef>
              <a:defRPr sz="4000" b="1">
                <a:solidFill>
                  <a:srgbClr val="595959"/>
                </a:solidFill>
              </a:defRPr>
            </a:pPr>
            <a:r>
              <a:rPr dirty="0">
                <a:effectLst>
                  <a:outerShdw blurRad="50800" dist="38100" dir="2700000" algn="tl" rotWithShape="0">
                    <a:prstClr val="black">
                      <a:alpha val="40000"/>
                    </a:prstClr>
                  </a:outerShdw>
                </a:effectLst>
                <a:latin typeface="+mn-lt"/>
              </a:rPr>
              <a:t>Rank bonuses </a:t>
            </a:r>
            <a:r>
              <a:rPr b="0" i="1" dirty="0">
                <a:effectLst>
                  <a:outerShdw blurRad="50800" dist="38100" dir="2700000" algn="tl" rotWithShape="0">
                    <a:prstClr val="black">
                      <a:alpha val="40000"/>
                    </a:prstClr>
                  </a:outerShdw>
                </a:effectLst>
                <a:latin typeface="+mn-lt"/>
              </a:rPr>
              <a:t>(up to $38,800)</a:t>
            </a:r>
          </a:p>
          <a:p>
            <a:pPr defTabSz="1627632">
              <a:lnSpc>
                <a:spcPct val="130000"/>
              </a:lnSpc>
              <a:spcBef>
                <a:spcPts val="1600"/>
              </a:spcBef>
              <a:defRPr sz="4000" b="1">
                <a:solidFill>
                  <a:srgbClr val="595959"/>
                </a:solidFill>
              </a:defRPr>
            </a:pPr>
            <a:r>
              <a:rPr dirty="0">
                <a:effectLst>
                  <a:outerShdw blurRad="50800" dist="38100" dir="2700000" algn="tl" rotWithShape="0">
                    <a:prstClr val="black">
                      <a:alpha val="40000"/>
                    </a:prstClr>
                  </a:outerShdw>
                </a:effectLst>
                <a:latin typeface="+mn-lt"/>
              </a:rPr>
              <a:t>Lifestyle Bonuses </a:t>
            </a:r>
            <a:r>
              <a:rPr b="0" i="1" dirty="0">
                <a:effectLst>
                  <a:outerShdw blurRad="50800" dist="38100" dir="2700000" algn="tl" rotWithShape="0">
                    <a:prstClr val="black">
                      <a:alpha val="40000"/>
                    </a:prstClr>
                  </a:outerShdw>
                </a:effectLst>
                <a:latin typeface="+mn-lt"/>
              </a:rPr>
              <a:t>(up to $1,000 a month)</a:t>
            </a:r>
            <a:endParaRPr i="1" dirty="0">
              <a:effectLst>
                <a:outerShdw blurRad="50800" dist="38100" dir="2700000" algn="tl" rotWithShape="0">
                  <a:prstClr val="black">
                    <a:alpha val="40000"/>
                  </a:prstClr>
                </a:outerShdw>
              </a:effectLst>
              <a:latin typeface="+mn-lt"/>
            </a:endParaRPr>
          </a:p>
          <a:p>
            <a:pPr defTabSz="1627632">
              <a:lnSpc>
                <a:spcPct val="130000"/>
              </a:lnSpc>
              <a:spcBef>
                <a:spcPts val="1600"/>
              </a:spcBef>
              <a:defRPr sz="4000" b="1">
                <a:solidFill>
                  <a:srgbClr val="595959"/>
                </a:solidFill>
              </a:defRPr>
            </a:pPr>
            <a:r>
              <a:rPr dirty="0">
                <a:effectLst>
                  <a:outerShdw blurRad="50800" dist="38100" dir="2700000" algn="tl" rotWithShape="0">
                    <a:prstClr val="black">
                      <a:alpha val="40000"/>
                    </a:prstClr>
                  </a:outerShdw>
                </a:effectLst>
                <a:latin typeface="+mn-lt"/>
              </a:rPr>
              <a:t>Global Bonus Pools </a:t>
            </a:r>
            <a:r>
              <a:rPr b="0" i="1" dirty="0">
                <a:effectLst>
                  <a:outerShdw blurRad="50800" dist="38100" dir="2700000" algn="tl" rotWithShape="0">
                    <a:prstClr val="black">
                      <a:alpha val="40000"/>
                    </a:prstClr>
                  </a:outerShdw>
                </a:effectLst>
                <a:latin typeface="+mn-lt"/>
              </a:rPr>
              <a:t>(of all global business volume)</a:t>
            </a:r>
          </a:p>
        </p:txBody>
      </p:sp>
      <p:sp>
        <p:nvSpPr>
          <p:cNvPr id="467" name="“This illustration is for educational purposes only and is not intended to serve as a guarantee of income. Actual results will vary depending upon many factors. Success in this business requires hard work, dedication, and good sales skills. The average p"/>
          <p:cNvSpPr txBox="1"/>
          <p:nvPr/>
        </p:nvSpPr>
        <p:spPr>
          <a:xfrm>
            <a:off x="1474585" y="12259736"/>
            <a:ext cx="15088876" cy="12700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normAutofit/>
          </a:bodyPr>
          <a:lstStyle>
            <a:lvl1pPr defTabSz="1389888">
              <a:lnSpc>
                <a:spcPct val="90000"/>
              </a:lnSpc>
              <a:spcBef>
                <a:spcPts val="4000"/>
              </a:spcBef>
              <a:defRPr sz="1800" i="1">
                <a:solidFill>
                  <a:srgbClr val="FFFFFF">
                    <a:alpha val="66278"/>
                  </a:srgbClr>
                </a:solidFill>
                <a:latin typeface="Open Sans"/>
                <a:ea typeface="Open Sans"/>
                <a:cs typeface="Open Sans"/>
                <a:sym typeface="Open Sans"/>
              </a:defRPr>
            </a:lvl1pPr>
          </a:lstStyle>
          <a:p>
            <a:r>
              <a:rPr dirty="0"/>
              <a:t>“This illustration is for educational purposes only and is not intended to serve as a guarantee of income. Actual results will vary depending upon many factors. Success in this business requires hard work, dedication, and good sales skills. The average participant in this business earns between $500 and $2,000 per year. Some earn less while some earn much more. Please see our full income disclosure statement for more information.”</a:t>
            </a:r>
          </a:p>
        </p:txBody>
      </p:sp>
      <p:pic>
        <p:nvPicPr>
          <p:cNvPr id="468" name="AdobeStock_261156945.jpeg" descr="AdobeStock_261156945.jpeg"/>
          <p:cNvPicPr>
            <a:picLocks noChangeAspect="1"/>
          </p:cNvPicPr>
          <p:nvPr/>
        </p:nvPicPr>
        <p:blipFill>
          <a:blip r:embed="rId2"/>
          <a:stretch>
            <a:fillRect/>
          </a:stretch>
        </p:blipFill>
        <p:spPr>
          <a:xfrm>
            <a:off x="15125358" y="0"/>
            <a:ext cx="14369298" cy="11933781"/>
          </a:xfrm>
          <a:prstGeom prst="rect">
            <a:avLst/>
          </a:prstGeom>
          <a:ln w="12700">
            <a:miter lim="400000"/>
          </a:ln>
        </p:spPr>
      </p:pic>
      <p:sp>
        <p:nvSpPr>
          <p:cNvPr id="469" name="Set up Auto-Delivery"/>
          <p:cNvSpPr txBox="1"/>
          <p:nvPr/>
        </p:nvSpPr>
        <p:spPr>
          <a:xfrm>
            <a:off x="1746029" y="653504"/>
            <a:ext cx="11633300" cy="31075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chor="ctr">
            <a:normAutofit/>
          </a:bodyPr>
          <a:lstStyle/>
          <a:p>
            <a:pPr algn="ctr" defTabSz="1627632">
              <a:lnSpc>
                <a:spcPct val="90000"/>
              </a:lnSpc>
              <a:defRPr sz="8900">
                <a:latin typeface="Open Sans"/>
                <a:ea typeface="Open Sans"/>
                <a:cs typeface="Open Sans"/>
                <a:sym typeface="Open Sans"/>
              </a:defRPr>
            </a:pPr>
            <a:r>
              <a:rPr lang="en-US" b="1" dirty="0">
                <a:solidFill>
                  <a:srgbClr val="7C1B4E"/>
                </a:solidFill>
                <a:effectLst>
                  <a:outerShdw blurRad="50800" dist="38100" dir="2700000" algn="tl" rotWithShape="0">
                    <a:prstClr val="black">
                      <a:alpha val="40000"/>
                    </a:prstClr>
                  </a:outerShdw>
                </a:effectLst>
              </a:rPr>
              <a:t>No other system even comes close!</a:t>
            </a:r>
            <a:endParaRPr b="1" dirty="0">
              <a:solidFill>
                <a:srgbClr val="7C1B4E"/>
              </a:solidFill>
              <a:effectLst>
                <a:outerShdw blurRad="50800" dist="38100" dir="2700000" algn="tl" rotWithShape="0">
                  <a:prstClr val="black">
                    <a:alpha val="40000"/>
                  </a:prstClr>
                </a:outerShdw>
              </a:effectLst>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3" name="FREE with Starter Pack or Timeless Box Purchase!"/>
          <p:cNvGrpSpPr/>
          <p:nvPr/>
        </p:nvGrpSpPr>
        <p:grpSpPr>
          <a:xfrm>
            <a:off x="9024350" y="9552201"/>
            <a:ext cx="15522748" cy="1270004"/>
            <a:chOff x="0" y="-1"/>
            <a:chExt cx="15522746" cy="1270003"/>
          </a:xfrm>
        </p:grpSpPr>
        <p:sp>
          <p:nvSpPr>
            <p:cNvPr id="471" name="Rectangle"/>
            <p:cNvSpPr/>
            <p:nvPr/>
          </p:nvSpPr>
          <p:spPr>
            <a:xfrm>
              <a:off x="0" y="-1"/>
              <a:ext cx="15522746" cy="1270003"/>
            </a:xfrm>
            <a:prstGeom prst="rect">
              <a:avLst/>
            </a:prstGeom>
            <a:solidFill>
              <a:srgbClr val="7C1B4E"/>
            </a:solidFill>
            <a:ln w="12700" cap="flat">
              <a:noFill/>
              <a:miter lim="400000"/>
            </a:ln>
            <a:effectLst/>
          </p:spPr>
          <p:txBody>
            <a:bodyPr wrap="square" lIns="91437" tIns="91437" rIns="91437" bIns="91437" numCol="1" anchor="ctr">
              <a:noAutofit/>
            </a:bodyPr>
            <a:lstStyle/>
            <a:p>
              <a:pPr defTabSz="1408174">
                <a:lnSpc>
                  <a:spcPct val="90000"/>
                </a:lnSpc>
                <a:spcBef>
                  <a:spcPts val="1400"/>
                </a:spcBef>
                <a:defRPr sz="4700" b="1">
                  <a:solidFill>
                    <a:srgbClr val="FFFFFF"/>
                  </a:solidFill>
                  <a:latin typeface="Open Sans"/>
                  <a:ea typeface="Open Sans"/>
                  <a:cs typeface="Open Sans"/>
                  <a:sym typeface="Open Sans"/>
                </a:defRPr>
              </a:pPr>
              <a:endParaRPr/>
            </a:p>
          </p:txBody>
        </p:sp>
        <p:sp>
          <p:nvSpPr>
            <p:cNvPr id="472" name="FREE with Starter Pack or Timeless Box Purchase!"/>
            <p:cNvSpPr txBox="1"/>
            <p:nvPr/>
          </p:nvSpPr>
          <p:spPr>
            <a:xfrm>
              <a:off x="0" y="217197"/>
              <a:ext cx="15522746" cy="83560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ctr">
              <a:spAutoFit/>
            </a:bodyPr>
            <a:lstStyle>
              <a:lvl1pPr defTabSz="1408174">
                <a:lnSpc>
                  <a:spcPct val="90000"/>
                </a:lnSpc>
                <a:spcBef>
                  <a:spcPts val="1400"/>
                </a:spcBef>
                <a:defRPr sz="4700" b="1">
                  <a:solidFill>
                    <a:srgbClr val="FFFFFF"/>
                  </a:solidFill>
                  <a:latin typeface="Open Sans"/>
                  <a:ea typeface="Open Sans"/>
                  <a:cs typeface="Open Sans"/>
                  <a:sym typeface="Open Sans"/>
                </a:defRPr>
              </a:lvl1pPr>
            </a:lstStyle>
            <a:p>
              <a:r>
                <a:rPr dirty="0">
                  <a:effectLst>
                    <a:outerShdw blurRad="50800" dist="38100" dir="2700000" algn="tl" rotWithShape="0">
                      <a:prstClr val="black">
                        <a:alpha val="40000"/>
                      </a:prstClr>
                    </a:outerShdw>
                  </a:effectLst>
                </a:rPr>
                <a:t> FREE with Starter Pack or Timeless Box Purchase!</a:t>
              </a:r>
            </a:p>
          </p:txBody>
        </p:sp>
      </p:grpSp>
      <p:pic>
        <p:nvPicPr>
          <p:cNvPr id="474" name="website-tools2-300x300.jpg" descr="website-tools2-300x300.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304054"/>
            <a:ext cx="8565887" cy="10100005"/>
          </a:xfrm>
          <a:prstGeom prst="rect">
            <a:avLst/>
          </a:prstGeom>
          <a:ln w="12700">
            <a:miter lim="400000"/>
          </a:ln>
        </p:spPr>
      </p:pic>
      <p:sp>
        <p:nvSpPr>
          <p:cNvPr id="475" name="Become a Brand Ambassador"/>
          <p:cNvSpPr txBox="1">
            <a:spLocks noGrp="1"/>
          </p:cNvSpPr>
          <p:nvPr>
            <p:ph type="title"/>
          </p:nvPr>
        </p:nvSpPr>
        <p:spPr>
          <a:xfrm>
            <a:off x="2174960" y="309884"/>
            <a:ext cx="4695400" cy="1988344"/>
          </a:xfrm>
          <a:prstGeom prst="rect">
            <a:avLst/>
          </a:prstGeom>
        </p:spPr>
        <p:txBody>
          <a:bodyPr/>
          <a:lstStyle/>
          <a:p>
            <a:pPr>
              <a:defRPr>
                <a:solidFill>
                  <a:srgbClr val="000000"/>
                </a:solidFill>
              </a:defRPr>
            </a:pPr>
            <a:r>
              <a:rPr dirty="0">
                <a:solidFill>
                  <a:schemeClr val="tx1">
                    <a:lumMod val="65000"/>
                    <a:lumOff val="35000"/>
                  </a:schemeClr>
                </a:solidFill>
                <a:effectLst>
                  <a:outerShdw blurRad="50800" dist="38100" dir="2700000" algn="tl" rotWithShape="0">
                    <a:prstClr val="black">
                      <a:alpha val="40000"/>
                    </a:prstClr>
                  </a:outerShdw>
                </a:effectLst>
                <a:latin typeface="+mn-lt"/>
              </a:rPr>
              <a:t>Join the</a:t>
            </a:r>
            <a:endParaRPr b="1" dirty="0">
              <a:solidFill>
                <a:schemeClr val="tx1">
                  <a:lumMod val="65000"/>
                  <a:lumOff val="35000"/>
                </a:schemeClr>
              </a:solidFill>
              <a:effectLst>
                <a:outerShdw blurRad="50800" dist="38100" dir="2700000" algn="tl" rotWithShape="0">
                  <a:prstClr val="black">
                    <a:alpha val="40000"/>
                  </a:prstClr>
                </a:outerShdw>
              </a:effectLst>
              <a:latin typeface="+mn-lt"/>
            </a:endParaRPr>
          </a:p>
        </p:txBody>
      </p:sp>
      <p:sp>
        <p:nvSpPr>
          <p:cNvPr id="476" name="Option A…"/>
          <p:cNvSpPr txBox="1">
            <a:spLocks noGrp="1"/>
          </p:cNvSpPr>
          <p:nvPr>
            <p:ph type="body" sz="half" idx="1"/>
          </p:nvPr>
        </p:nvSpPr>
        <p:spPr>
          <a:xfrm>
            <a:off x="9171988" y="2864694"/>
            <a:ext cx="14481205" cy="6978797"/>
          </a:xfrm>
          <a:prstGeom prst="rect">
            <a:avLst/>
          </a:prstGeom>
        </p:spPr>
        <p:txBody>
          <a:bodyPr/>
          <a:lstStyle/>
          <a:p>
            <a:pPr defTabSz="1591055">
              <a:spcBef>
                <a:spcPts val="1600"/>
              </a:spcBef>
              <a:defRPr sz="4600" b="1">
                <a:solidFill>
                  <a:srgbClr val="75164E"/>
                </a:solidFill>
              </a:defRPr>
            </a:pPr>
            <a:r>
              <a:rPr dirty="0">
                <a:effectLst>
                  <a:outerShdw blurRad="50800" dist="38100" dir="2700000" algn="tl" rotWithShape="0">
                    <a:prstClr val="black">
                      <a:alpha val="40000"/>
                    </a:prstClr>
                  </a:outerShdw>
                </a:effectLst>
              </a:rPr>
              <a:t>Option A</a:t>
            </a:r>
          </a:p>
          <a:p>
            <a:pPr defTabSz="1591055">
              <a:spcBef>
                <a:spcPts val="1600"/>
              </a:spcBef>
              <a:defRPr sz="4600" b="1">
                <a:solidFill>
                  <a:srgbClr val="75164E"/>
                </a:solidFill>
              </a:defRPr>
            </a:pPr>
            <a:r>
              <a:rPr dirty="0">
                <a:effectLst>
                  <a:outerShdw blurRad="50800" dist="38100" dir="2700000" algn="tl" rotWithShape="0">
                    <a:prstClr val="black">
                      <a:alpha val="40000"/>
                    </a:prstClr>
                  </a:outerShdw>
                </a:effectLst>
              </a:rPr>
              <a:t>Enrollment Kit $49.95</a:t>
            </a:r>
          </a:p>
          <a:p>
            <a:pPr marL="514649" indent="-514649" defTabSz="1591055">
              <a:spcBef>
                <a:spcPts val="1600"/>
              </a:spcBef>
              <a:buSzPct val="100000"/>
              <a:buChar char="•"/>
              <a:defRPr sz="4600">
                <a:solidFill>
                  <a:srgbClr val="000000"/>
                </a:solidFill>
              </a:defRPr>
            </a:pPr>
            <a:r>
              <a:rPr dirty="0">
                <a:solidFill>
                  <a:schemeClr val="tx1">
                    <a:lumMod val="65000"/>
                    <a:lumOff val="35000"/>
                  </a:schemeClr>
                </a:solidFill>
                <a:effectLst>
                  <a:outerShdw blurRad="50800" dist="38100" dir="2700000" algn="tl" rotWithShape="0">
                    <a:prstClr val="black">
                      <a:alpha val="40000"/>
                    </a:prstClr>
                  </a:outerShdw>
                </a:effectLst>
                <a:latin typeface="+mn-lt"/>
              </a:rPr>
              <a:t>Commissions ID Number</a:t>
            </a:r>
          </a:p>
          <a:p>
            <a:pPr marL="514649" indent="-514649" defTabSz="1591055">
              <a:spcBef>
                <a:spcPts val="1600"/>
              </a:spcBef>
              <a:buSzPct val="100000"/>
              <a:buChar char="•"/>
              <a:defRPr sz="4600">
                <a:solidFill>
                  <a:srgbClr val="000000"/>
                </a:solidFill>
              </a:defRPr>
            </a:pPr>
            <a:r>
              <a:rPr dirty="0">
                <a:solidFill>
                  <a:schemeClr val="tx1">
                    <a:lumMod val="65000"/>
                    <a:lumOff val="35000"/>
                  </a:schemeClr>
                </a:solidFill>
                <a:effectLst>
                  <a:outerShdw blurRad="50800" dist="38100" dir="2700000" algn="tl" rotWithShape="0">
                    <a:prstClr val="black">
                      <a:alpha val="40000"/>
                    </a:prstClr>
                  </a:outerShdw>
                </a:effectLst>
                <a:latin typeface="+mn-lt"/>
              </a:rPr>
              <a:t>Marketing Website &amp; Shopping Cart</a:t>
            </a:r>
          </a:p>
          <a:p>
            <a:pPr marL="514649" indent="-514649" defTabSz="1591055">
              <a:spcBef>
                <a:spcPts val="1600"/>
              </a:spcBef>
              <a:buSzPct val="100000"/>
              <a:buChar char="•"/>
              <a:defRPr sz="4600">
                <a:solidFill>
                  <a:srgbClr val="000000"/>
                </a:solidFill>
              </a:defRPr>
            </a:pPr>
            <a:r>
              <a:rPr dirty="0">
                <a:solidFill>
                  <a:schemeClr val="tx1">
                    <a:lumMod val="65000"/>
                    <a:lumOff val="35000"/>
                  </a:schemeClr>
                </a:solidFill>
                <a:effectLst>
                  <a:outerShdw blurRad="50800" dist="38100" dir="2700000" algn="tl" rotWithShape="0">
                    <a:prstClr val="black">
                      <a:alpha val="40000"/>
                    </a:prstClr>
                  </a:outerShdw>
                </a:effectLst>
                <a:latin typeface="+mn-lt"/>
              </a:rPr>
              <a:t>Back Office &amp; Reporting</a:t>
            </a:r>
          </a:p>
          <a:p>
            <a:pPr marL="514649" indent="-514649" defTabSz="1591055">
              <a:spcBef>
                <a:spcPts val="1600"/>
              </a:spcBef>
              <a:buSzPct val="100000"/>
              <a:buChar char="•"/>
              <a:defRPr sz="4600">
                <a:solidFill>
                  <a:srgbClr val="000000"/>
                </a:solidFill>
              </a:defRPr>
            </a:pPr>
            <a:r>
              <a:rPr dirty="0">
                <a:solidFill>
                  <a:schemeClr val="tx1">
                    <a:lumMod val="65000"/>
                    <a:lumOff val="35000"/>
                  </a:schemeClr>
                </a:solidFill>
                <a:effectLst>
                  <a:outerShdw blurRad="50800" dist="38100" dir="2700000" algn="tl" rotWithShape="0">
                    <a:prstClr val="black">
                      <a:alpha val="40000"/>
                    </a:prstClr>
                  </a:outerShdw>
                </a:effectLst>
                <a:latin typeface="+mn-lt"/>
              </a:rPr>
              <a:t>Unlimited Ambassador &amp; Customer Support</a:t>
            </a:r>
          </a:p>
          <a:p>
            <a:pPr marL="514649" indent="-514649" defTabSz="1591055">
              <a:spcBef>
                <a:spcPts val="1600"/>
              </a:spcBef>
              <a:buSzPct val="100000"/>
              <a:buChar char="•"/>
              <a:defRPr sz="4600">
                <a:solidFill>
                  <a:srgbClr val="000000"/>
                </a:solidFill>
              </a:defRPr>
            </a:pPr>
            <a:r>
              <a:rPr dirty="0">
                <a:solidFill>
                  <a:schemeClr val="tx1">
                    <a:lumMod val="65000"/>
                    <a:lumOff val="35000"/>
                  </a:schemeClr>
                </a:solidFill>
                <a:effectLst>
                  <a:outerShdw blurRad="50800" dist="38100" dir="2700000" algn="tl" rotWithShape="0">
                    <a:prstClr val="black">
                      <a:alpha val="40000"/>
                    </a:prstClr>
                  </a:outerShdw>
                </a:effectLst>
                <a:latin typeface="+mn-lt"/>
              </a:rPr>
              <a:t>Purchase products at wholesale Ambassador price</a:t>
            </a:r>
          </a:p>
        </p:txBody>
      </p:sp>
      <p:sp>
        <p:nvSpPr>
          <p:cNvPr id="8" name="Become a Brand Ambassador">
            <a:extLst>
              <a:ext uri="{FF2B5EF4-FFF2-40B4-BE49-F238E27FC236}">
                <a16:creationId xmlns:a16="http://schemas.microsoft.com/office/drawing/2014/main" id="{01E8A68C-F832-E147-B921-F491546B9B2D}"/>
              </a:ext>
            </a:extLst>
          </p:cNvPr>
          <p:cNvSpPr txBox="1">
            <a:spLocks/>
          </p:cNvSpPr>
          <p:nvPr/>
        </p:nvSpPr>
        <p:spPr>
          <a:xfrm>
            <a:off x="15641003" y="545393"/>
            <a:ext cx="7849794" cy="17626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chor="ctr">
            <a:normAutofit fontScale="85000" lnSpcReduction="10000"/>
          </a:bodyPr>
          <a:lstStyle>
            <a:lvl1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1pPr>
            <a:lvl2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2pPr>
            <a:lvl3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3pPr>
            <a:lvl4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4pPr>
            <a:lvl5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5pPr>
            <a:lvl6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6pPr>
            <a:lvl7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7pPr>
            <a:lvl8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8pPr>
            <a:lvl9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9pPr>
          </a:lstStyle>
          <a:p>
            <a:pPr hangingPunct="1">
              <a:defRPr>
                <a:solidFill>
                  <a:srgbClr val="000000"/>
                </a:solidFill>
              </a:defRPr>
            </a:pPr>
            <a:r>
              <a:rPr lang="en-US" b="1" dirty="0">
                <a:solidFill>
                  <a:schemeClr val="tx1">
                    <a:lumMod val="65000"/>
                    <a:lumOff val="35000"/>
                  </a:schemeClr>
                </a:solidFill>
                <a:effectLst>
                  <a:outerShdw blurRad="50800" dist="38100" dir="2700000" algn="tl" rotWithShape="0">
                    <a:prstClr val="black">
                      <a:alpha val="40000"/>
                    </a:prstClr>
                  </a:outerShdw>
                </a:effectLst>
              </a:rPr>
              <a:t>REVOLUTION</a:t>
            </a:r>
          </a:p>
        </p:txBody>
      </p:sp>
      <p:pic>
        <p:nvPicPr>
          <p:cNvPr id="9" name="Picture 8" descr="Text&#10;&#10;Description automatically generated">
            <a:extLst>
              <a:ext uri="{FF2B5EF4-FFF2-40B4-BE49-F238E27FC236}">
                <a16:creationId xmlns:a16="http://schemas.microsoft.com/office/drawing/2014/main" id="{E41C7681-84DB-C74E-9FDF-1FFCE61B34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64478" y="535558"/>
            <a:ext cx="8313118" cy="1536991"/>
          </a:xfrm>
          <a:prstGeom prst="rect">
            <a:avLst/>
          </a:prstGeom>
          <a:effectLst>
            <a:outerShdw blurRad="50800" dist="38100" dir="2700000" algn="tl" rotWithShape="0">
              <a:prstClr val="black">
                <a:alpha val="40000"/>
              </a:prstClr>
            </a:outerShdw>
          </a:effectLst>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 name="fatloss-pack-fixed.jpg" descr="fatloss-pack-fixed.jpg"/>
          <p:cNvPicPr>
            <a:picLocks noChangeAspect="1"/>
          </p:cNvPicPr>
          <p:nvPr/>
        </p:nvPicPr>
        <p:blipFill>
          <a:blip r:embed="rId2"/>
          <a:stretch>
            <a:fillRect/>
          </a:stretch>
        </p:blipFill>
        <p:spPr>
          <a:xfrm>
            <a:off x="12423079" y="4313456"/>
            <a:ext cx="4427708" cy="4427708"/>
          </a:xfrm>
          <a:prstGeom prst="rect">
            <a:avLst/>
          </a:prstGeom>
          <a:ln w="12700">
            <a:miter lim="400000"/>
          </a:ln>
        </p:spPr>
      </p:pic>
      <p:pic>
        <p:nvPicPr>
          <p:cNvPr id="479" name="Cart-MY003E Ultimate Starter-fixed.jpg" descr="Cart-MY003E Ultimate Starter-fixed.jpg"/>
          <p:cNvPicPr>
            <a:picLocks noChangeAspect="1"/>
          </p:cNvPicPr>
          <p:nvPr/>
        </p:nvPicPr>
        <p:blipFill>
          <a:blip r:embed="rId3"/>
          <a:stretch>
            <a:fillRect/>
          </a:stretch>
        </p:blipFill>
        <p:spPr>
          <a:xfrm>
            <a:off x="17793755" y="2761002"/>
            <a:ext cx="6384102" cy="6384101"/>
          </a:xfrm>
          <a:prstGeom prst="rect">
            <a:avLst/>
          </a:prstGeom>
          <a:ln w="12700">
            <a:miter lim="400000"/>
          </a:ln>
        </p:spPr>
      </p:pic>
      <p:sp>
        <p:nvSpPr>
          <p:cNvPr id="480" name="Option B - Pick Your Product Starter Pack…"/>
          <p:cNvSpPr txBox="1">
            <a:spLocks noGrp="1"/>
          </p:cNvSpPr>
          <p:nvPr>
            <p:ph type="body" sz="quarter" idx="1"/>
          </p:nvPr>
        </p:nvSpPr>
        <p:spPr>
          <a:xfrm>
            <a:off x="1606545" y="2270329"/>
            <a:ext cx="14776481" cy="2272123"/>
          </a:xfrm>
          <a:prstGeom prst="rect">
            <a:avLst/>
          </a:prstGeom>
        </p:spPr>
        <p:txBody>
          <a:bodyPr/>
          <a:lstStyle/>
          <a:p>
            <a:pPr defTabSz="1408174">
              <a:spcBef>
                <a:spcPts val="1400"/>
              </a:spcBef>
              <a:defRPr sz="4500" b="1">
                <a:solidFill>
                  <a:srgbClr val="75164E"/>
                </a:solidFill>
              </a:defRPr>
            </a:pPr>
            <a:r>
              <a:rPr>
                <a:effectLst>
                  <a:outerShdw blurRad="50800" dist="38100" dir="2700000" algn="tl" rotWithShape="0">
                    <a:prstClr val="black">
                      <a:alpha val="40000"/>
                    </a:prstClr>
                  </a:outerShdw>
                </a:effectLst>
              </a:rPr>
              <a:t>Option B - Pick Your Product Starter Pack</a:t>
            </a:r>
          </a:p>
          <a:p>
            <a:pPr defTabSz="1408174">
              <a:spcBef>
                <a:spcPts val="1400"/>
              </a:spcBef>
              <a:defRPr sz="4500" b="1">
                <a:solidFill>
                  <a:srgbClr val="75164E"/>
                </a:solidFill>
              </a:defRPr>
            </a:pPr>
            <a:r>
              <a:rPr>
                <a:effectLst>
                  <a:outerShdw blurRad="50800" dist="38100" dir="2700000" algn="tl" rotWithShape="0">
                    <a:prstClr val="black">
                      <a:alpha val="40000"/>
                    </a:prstClr>
                  </a:outerShdw>
                </a:effectLst>
              </a:rPr>
              <a:t>Your Enrollment is FREE! (Save $49.95)</a:t>
            </a:r>
          </a:p>
        </p:txBody>
      </p:sp>
      <p:pic>
        <p:nvPicPr>
          <p:cNvPr id="482" name="core-health-pack-768x767.jpg" descr="core-health-pack-768x767.jpg"/>
          <p:cNvPicPr>
            <a:picLocks noChangeAspect="1"/>
          </p:cNvPicPr>
          <p:nvPr/>
        </p:nvPicPr>
        <p:blipFill>
          <a:blip r:embed="rId4"/>
          <a:stretch>
            <a:fillRect/>
          </a:stretch>
        </p:blipFill>
        <p:spPr>
          <a:xfrm>
            <a:off x="7536243" y="5050849"/>
            <a:ext cx="3403041" cy="3398609"/>
          </a:xfrm>
          <a:prstGeom prst="rect">
            <a:avLst/>
          </a:prstGeom>
          <a:ln w="12700">
            <a:miter lim="400000"/>
          </a:ln>
        </p:spPr>
      </p:pic>
      <p:sp>
        <p:nvSpPr>
          <p:cNvPr id="483" name="BASIC STARTER PACK"/>
          <p:cNvSpPr txBox="1"/>
          <p:nvPr/>
        </p:nvSpPr>
        <p:spPr>
          <a:xfrm>
            <a:off x="7115183" y="8474037"/>
            <a:ext cx="4413381" cy="677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6" tIns="91436" rIns="91436" bIns="91436">
            <a:spAutoFit/>
          </a:bodyPr>
          <a:lstStyle>
            <a:lvl1pPr algn="ctr">
              <a:defRPr b="1">
                <a:solidFill>
                  <a:srgbClr val="75164E"/>
                </a:solidFill>
                <a:latin typeface="Open Sans"/>
                <a:ea typeface="Open Sans"/>
                <a:cs typeface="Open Sans"/>
                <a:sym typeface="Open Sans"/>
              </a:defRPr>
            </a:lvl1pPr>
          </a:lstStyle>
          <a:p>
            <a:r>
              <a:rPr>
                <a:effectLst>
                  <a:outerShdw blurRad="50800" dist="38100" dir="2700000" algn="tl" rotWithShape="0">
                    <a:prstClr val="black">
                      <a:alpha val="40000"/>
                    </a:prstClr>
                  </a:outerShdw>
                </a:effectLst>
              </a:rPr>
              <a:t>BASIC STARTER PACK</a:t>
            </a:r>
          </a:p>
        </p:txBody>
      </p:sp>
      <p:sp>
        <p:nvSpPr>
          <p:cNvPr id="484" name="SUPER STARTER PACK"/>
          <p:cNvSpPr txBox="1"/>
          <p:nvPr/>
        </p:nvSpPr>
        <p:spPr>
          <a:xfrm>
            <a:off x="12607795" y="8416156"/>
            <a:ext cx="4525591" cy="677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6" tIns="91436" rIns="91436" bIns="91436">
            <a:spAutoFit/>
          </a:bodyPr>
          <a:lstStyle>
            <a:lvl1pPr algn="ctr">
              <a:defRPr b="1">
                <a:solidFill>
                  <a:srgbClr val="75164E"/>
                </a:solidFill>
                <a:latin typeface="Open Sans"/>
                <a:ea typeface="Open Sans"/>
                <a:cs typeface="Open Sans"/>
                <a:sym typeface="Open Sans"/>
              </a:defRPr>
            </a:lvl1pPr>
          </a:lstStyle>
          <a:p>
            <a:r>
              <a:rPr>
                <a:effectLst>
                  <a:outerShdw blurRad="50800" dist="38100" dir="2700000" algn="tl" rotWithShape="0">
                    <a:prstClr val="black">
                      <a:alpha val="40000"/>
                    </a:prstClr>
                  </a:outerShdw>
                </a:effectLst>
              </a:rPr>
              <a:t>SUPER STARTER PACK</a:t>
            </a:r>
          </a:p>
        </p:txBody>
      </p:sp>
      <p:sp>
        <p:nvSpPr>
          <p:cNvPr id="485" name="ULTIMATE STARTER PACK"/>
          <p:cNvSpPr txBox="1"/>
          <p:nvPr/>
        </p:nvSpPr>
        <p:spPr>
          <a:xfrm>
            <a:off x="18571348" y="8416156"/>
            <a:ext cx="5283811" cy="677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6" tIns="91436" rIns="91436" bIns="91436">
            <a:spAutoFit/>
          </a:bodyPr>
          <a:lstStyle>
            <a:lvl1pPr algn="ctr">
              <a:defRPr b="1">
                <a:solidFill>
                  <a:srgbClr val="75164E"/>
                </a:solidFill>
                <a:latin typeface="Open Sans"/>
                <a:ea typeface="Open Sans"/>
                <a:cs typeface="Open Sans"/>
                <a:sym typeface="Open Sans"/>
              </a:defRPr>
            </a:lvl1pPr>
          </a:lstStyle>
          <a:p>
            <a:r>
              <a:rPr>
                <a:effectLst>
                  <a:outerShdw blurRad="50800" dist="38100" dir="2700000" algn="tl" rotWithShape="0">
                    <a:prstClr val="black">
                      <a:alpha val="40000"/>
                    </a:prstClr>
                  </a:outerShdw>
                </a:effectLst>
              </a:rPr>
              <a:t>ULTIMATE STARTER PACK</a:t>
            </a:r>
          </a:p>
        </p:txBody>
      </p:sp>
      <p:sp>
        <p:nvSpPr>
          <p:cNvPr id="486" name="“Please note that personal product purchases and or personal or downline customer or distributor auto-shipment of products is/are not required to participate in or to receive full benefit of Mfinity’s compensation plan.  Please see full compensation hand"/>
          <p:cNvSpPr txBox="1"/>
          <p:nvPr/>
        </p:nvSpPr>
        <p:spPr>
          <a:xfrm>
            <a:off x="712272" y="12199891"/>
            <a:ext cx="15088876" cy="12700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normAutofit/>
          </a:bodyPr>
          <a:lstStyle>
            <a:lvl1pPr defTabSz="1682494">
              <a:lnSpc>
                <a:spcPct val="90000"/>
              </a:lnSpc>
              <a:spcBef>
                <a:spcPts val="4800"/>
              </a:spcBef>
              <a:defRPr sz="2200" i="1">
                <a:solidFill>
                  <a:srgbClr val="FFFFFF">
                    <a:alpha val="66278"/>
                  </a:srgbClr>
                </a:solidFill>
                <a:latin typeface="Open Sans"/>
                <a:ea typeface="Open Sans"/>
                <a:cs typeface="Open Sans"/>
                <a:sym typeface="Open Sans"/>
              </a:defRPr>
            </a:lvl1pPr>
          </a:lstStyle>
          <a:p>
            <a:r>
              <a:t>“Please note that personal product purchases and or personal or downline customer or distributor auto-shipment of products is/are not required to participate in or to receive full benefit of Mfinity’s compensation plan.  Please see full compensation handbook for more details and other information.”</a:t>
            </a:r>
          </a:p>
        </p:txBody>
      </p:sp>
      <p:pic>
        <p:nvPicPr>
          <p:cNvPr id="487" name="Mfluencer Pack2.png" descr="Mfluencer Pack2.png"/>
          <p:cNvPicPr>
            <a:picLocks noChangeAspect="1"/>
          </p:cNvPicPr>
          <p:nvPr/>
        </p:nvPicPr>
        <p:blipFill>
          <a:blip r:embed="rId5"/>
          <a:stretch>
            <a:fillRect/>
          </a:stretch>
        </p:blipFill>
        <p:spPr>
          <a:xfrm>
            <a:off x="1149309" y="4759145"/>
            <a:ext cx="5309136" cy="3981852"/>
          </a:xfrm>
          <a:prstGeom prst="rect">
            <a:avLst/>
          </a:prstGeom>
          <a:ln w="12700">
            <a:miter lim="400000"/>
          </a:ln>
        </p:spPr>
      </p:pic>
      <p:sp>
        <p:nvSpPr>
          <p:cNvPr id="488" name="BASIC STARTER PACK"/>
          <p:cNvSpPr txBox="1"/>
          <p:nvPr/>
        </p:nvSpPr>
        <p:spPr>
          <a:xfrm>
            <a:off x="2297054" y="8474037"/>
            <a:ext cx="3071666" cy="677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6" tIns="91436" rIns="91436" bIns="91436">
            <a:spAutoFit/>
          </a:bodyPr>
          <a:lstStyle>
            <a:lvl1pPr algn="ctr">
              <a:defRPr b="1">
                <a:solidFill>
                  <a:srgbClr val="75164E"/>
                </a:solidFill>
                <a:latin typeface="Open Sans"/>
                <a:ea typeface="Open Sans"/>
                <a:cs typeface="Open Sans"/>
                <a:sym typeface="Open Sans"/>
              </a:defRPr>
            </a:lvl1pPr>
          </a:lstStyle>
          <a:p>
            <a:r>
              <a:rPr>
                <a:effectLst>
                  <a:outerShdw blurRad="50800" dist="38100" dir="2700000" algn="tl" rotWithShape="0">
                    <a:prstClr val="black">
                      <a:alpha val="40000"/>
                    </a:prstClr>
                  </a:outerShdw>
                </a:effectLst>
              </a:rPr>
              <a:t>TIMELESS BOX</a:t>
            </a:r>
          </a:p>
        </p:txBody>
      </p:sp>
      <p:grpSp>
        <p:nvGrpSpPr>
          <p:cNvPr id="491" name="All Starter Packs automatically setup auto-shipment of corresponding monthly pack*"/>
          <p:cNvGrpSpPr/>
          <p:nvPr/>
        </p:nvGrpSpPr>
        <p:grpSpPr>
          <a:xfrm>
            <a:off x="-2" y="9916698"/>
            <a:ext cx="24547099" cy="1270004"/>
            <a:chOff x="-1" y="-1"/>
            <a:chExt cx="24547098" cy="1270003"/>
          </a:xfrm>
        </p:grpSpPr>
        <p:sp>
          <p:nvSpPr>
            <p:cNvPr id="489" name="Rectangle"/>
            <p:cNvSpPr/>
            <p:nvPr/>
          </p:nvSpPr>
          <p:spPr>
            <a:xfrm>
              <a:off x="-1" y="-1"/>
              <a:ext cx="24547098" cy="1270003"/>
            </a:xfrm>
            <a:prstGeom prst="rect">
              <a:avLst/>
            </a:prstGeom>
            <a:solidFill>
              <a:srgbClr val="7C1B4E">
                <a:alpha val="80358"/>
              </a:srgbClr>
            </a:solidFill>
            <a:ln w="12700" cap="flat">
              <a:noFill/>
              <a:miter lim="400000"/>
            </a:ln>
            <a:effectLst/>
          </p:spPr>
          <p:txBody>
            <a:bodyPr wrap="square" lIns="91437" tIns="91437" rIns="91437" bIns="91437" numCol="1" anchor="ctr">
              <a:noAutofit/>
            </a:bodyPr>
            <a:lstStyle/>
            <a:p>
              <a:pPr algn="ctr" defTabSz="1408174">
                <a:lnSpc>
                  <a:spcPct val="90000"/>
                </a:lnSpc>
                <a:spcBef>
                  <a:spcPts val="1400"/>
                </a:spcBef>
                <a:defRPr sz="4300" b="1">
                  <a:solidFill>
                    <a:srgbClr val="FFFFFF"/>
                  </a:solidFill>
                  <a:latin typeface="Open Sans"/>
                  <a:ea typeface="Open Sans"/>
                  <a:cs typeface="Open Sans"/>
                  <a:sym typeface="Open Sans"/>
                </a:defRPr>
              </a:pPr>
              <a:endParaRPr>
                <a:effectLst>
                  <a:outerShdw blurRad="50800" dist="38100" dir="2700000" algn="tl" rotWithShape="0">
                    <a:prstClr val="black">
                      <a:alpha val="40000"/>
                    </a:prstClr>
                  </a:outerShdw>
                </a:effectLst>
              </a:endParaRPr>
            </a:p>
          </p:txBody>
        </p:sp>
        <p:sp>
          <p:nvSpPr>
            <p:cNvPr id="490" name="All Starter Packs automatically setup auto-shipment of corresponding monthly pack*"/>
            <p:cNvSpPr txBox="1"/>
            <p:nvPr/>
          </p:nvSpPr>
          <p:spPr>
            <a:xfrm>
              <a:off x="-1" y="244897"/>
              <a:ext cx="24547098" cy="78020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ctr">
              <a:spAutoFit/>
            </a:bodyPr>
            <a:lstStyle>
              <a:lvl1pPr algn="ctr" defTabSz="1408174">
                <a:lnSpc>
                  <a:spcPct val="90000"/>
                </a:lnSpc>
                <a:spcBef>
                  <a:spcPts val="1400"/>
                </a:spcBef>
                <a:defRPr sz="4300" b="1">
                  <a:solidFill>
                    <a:srgbClr val="FFFFFF"/>
                  </a:solidFill>
                  <a:latin typeface="Open Sans"/>
                  <a:ea typeface="Open Sans"/>
                  <a:cs typeface="Open Sans"/>
                  <a:sym typeface="Open Sans"/>
                </a:defRPr>
              </a:lvl1pPr>
            </a:lstStyle>
            <a:p>
              <a:r>
                <a:rPr>
                  <a:effectLst>
                    <a:outerShdw blurRad="50800" dist="38100" dir="2700000" algn="tl" rotWithShape="0">
                      <a:prstClr val="black">
                        <a:alpha val="40000"/>
                      </a:prstClr>
                    </a:outerShdw>
                  </a:effectLst>
                </a:rPr>
                <a:t>All Starter Packs automatically setup auto-shipment of corresponding monthly pack*</a:t>
              </a:r>
            </a:p>
          </p:txBody>
        </p:sp>
      </p:grpSp>
      <p:sp>
        <p:nvSpPr>
          <p:cNvPr id="18" name="Become a Brand Ambassador">
            <a:extLst>
              <a:ext uri="{FF2B5EF4-FFF2-40B4-BE49-F238E27FC236}">
                <a16:creationId xmlns:a16="http://schemas.microsoft.com/office/drawing/2014/main" id="{E8422C78-8A57-9748-97F0-8696BB8F1250}"/>
              </a:ext>
            </a:extLst>
          </p:cNvPr>
          <p:cNvSpPr txBox="1">
            <a:spLocks/>
          </p:cNvSpPr>
          <p:nvPr/>
        </p:nvSpPr>
        <p:spPr>
          <a:xfrm>
            <a:off x="2174960" y="309884"/>
            <a:ext cx="4695400" cy="19883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nchor="ctr">
            <a:normAutofit/>
          </a:bodyPr>
          <a:lstStyle>
            <a:lvl1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1pPr>
            <a:lvl2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2pPr>
            <a:lvl3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3pPr>
            <a:lvl4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4pPr>
            <a:lvl5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5pPr>
            <a:lvl6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6pPr>
            <a:lvl7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7pPr>
            <a:lvl8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8pPr>
            <a:lvl9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9pPr>
          </a:lstStyle>
          <a:p>
            <a:pPr hangingPunct="1">
              <a:defRPr>
                <a:solidFill>
                  <a:srgbClr val="000000"/>
                </a:solidFill>
              </a:defRPr>
            </a:pPr>
            <a:r>
              <a:rPr lang="en-US" dirty="0">
                <a:solidFill>
                  <a:schemeClr val="tx1">
                    <a:lumMod val="65000"/>
                    <a:lumOff val="35000"/>
                  </a:schemeClr>
                </a:solidFill>
                <a:effectLst>
                  <a:outerShdw blurRad="50800" dist="38100" dir="2700000" algn="tl" rotWithShape="0">
                    <a:prstClr val="black">
                      <a:alpha val="40000"/>
                    </a:prstClr>
                  </a:outerShdw>
                </a:effectLst>
                <a:latin typeface="+mn-lt"/>
              </a:rPr>
              <a:t>Join the</a:t>
            </a:r>
            <a:endParaRPr lang="en-US" b="1" dirty="0">
              <a:solidFill>
                <a:schemeClr val="tx1">
                  <a:lumMod val="65000"/>
                  <a:lumOff val="35000"/>
                </a:schemeClr>
              </a:solidFill>
              <a:effectLst>
                <a:outerShdw blurRad="50800" dist="38100" dir="2700000" algn="tl" rotWithShape="0">
                  <a:prstClr val="black">
                    <a:alpha val="40000"/>
                  </a:prstClr>
                </a:outerShdw>
              </a:effectLst>
              <a:latin typeface="+mn-lt"/>
            </a:endParaRPr>
          </a:p>
        </p:txBody>
      </p:sp>
      <p:pic>
        <p:nvPicPr>
          <p:cNvPr id="20" name="Picture 19" descr="Text&#10;&#10;Description automatically generated">
            <a:extLst>
              <a:ext uri="{FF2B5EF4-FFF2-40B4-BE49-F238E27FC236}">
                <a16:creationId xmlns:a16="http://schemas.microsoft.com/office/drawing/2014/main" id="{8BD656DC-C52F-9C47-9455-094C1FD7CE3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4478" y="535558"/>
            <a:ext cx="8313118" cy="1536991"/>
          </a:xfrm>
          <a:prstGeom prst="rect">
            <a:avLst/>
          </a:prstGeom>
          <a:effectLst>
            <a:outerShdw blurRad="50800" dist="38100" dir="2700000" algn="tl" rotWithShape="0">
              <a:prstClr val="black">
                <a:alpha val="40000"/>
              </a:prstClr>
            </a:outerShdw>
          </a:effectLst>
        </p:spPr>
      </p:pic>
      <p:sp>
        <p:nvSpPr>
          <p:cNvPr id="21" name="Become a Brand Ambassador">
            <a:extLst>
              <a:ext uri="{FF2B5EF4-FFF2-40B4-BE49-F238E27FC236}">
                <a16:creationId xmlns:a16="http://schemas.microsoft.com/office/drawing/2014/main" id="{1DE8EF4F-0EEF-6449-889A-1DDD19A3C677}"/>
              </a:ext>
            </a:extLst>
          </p:cNvPr>
          <p:cNvSpPr txBox="1">
            <a:spLocks/>
          </p:cNvSpPr>
          <p:nvPr/>
        </p:nvSpPr>
        <p:spPr>
          <a:xfrm>
            <a:off x="15641003" y="545393"/>
            <a:ext cx="7849794" cy="17626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chor="ctr">
            <a:normAutofit fontScale="85000" lnSpcReduction="10000"/>
          </a:bodyPr>
          <a:lstStyle>
            <a:lvl1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1pPr>
            <a:lvl2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2pPr>
            <a:lvl3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3pPr>
            <a:lvl4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4pPr>
            <a:lvl5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5pPr>
            <a:lvl6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6pPr>
            <a:lvl7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7pPr>
            <a:lvl8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8pPr>
            <a:lvl9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9pPr>
          </a:lstStyle>
          <a:p>
            <a:pPr hangingPunct="1">
              <a:defRPr>
                <a:solidFill>
                  <a:srgbClr val="000000"/>
                </a:solidFill>
              </a:defRPr>
            </a:pPr>
            <a:r>
              <a:rPr lang="en-US" b="1" dirty="0">
                <a:solidFill>
                  <a:schemeClr val="tx1">
                    <a:lumMod val="65000"/>
                    <a:lumOff val="35000"/>
                  </a:schemeClr>
                </a:solidFill>
                <a:effectLst>
                  <a:outerShdw blurRad="50800" dist="38100" dir="2700000" algn="tl" rotWithShape="0">
                    <a:prstClr val="black">
                      <a:alpha val="40000"/>
                    </a:prstClr>
                  </a:outerShdw>
                </a:effectLst>
              </a:rPr>
              <a:t>REVOLUTION</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This illustration is for educational purposes only and is not intended to serve as a guarantee of income. Actual results will vary depending upon many factors. Success in this business requires hard work, dedication, and good sales skills. The average p"/>
          <p:cNvSpPr txBox="1"/>
          <p:nvPr/>
        </p:nvSpPr>
        <p:spPr>
          <a:xfrm>
            <a:off x="746923" y="12301491"/>
            <a:ext cx="15088876" cy="12700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rmAutofit/>
          </a:bodyPr>
          <a:lstStyle>
            <a:lvl1pPr defTabSz="1389888">
              <a:lnSpc>
                <a:spcPct val="90000"/>
              </a:lnSpc>
              <a:spcBef>
                <a:spcPts val="4000"/>
              </a:spcBef>
              <a:defRPr sz="1800" i="1">
                <a:solidFill>
                  <a:srgbClr val="FFFFFF">
                    <a:alpha val="66278"/>
                  </a:srgbClr>
                </a:solidFill>
                <a:latin typeface="Open Sans"/>
                <a:ea typeface="Open Sans"/>
                <a:cs typeface="Open Sans"/>
                <a:sym typeface="Open Sans"/>
              </a:defRPr>
            </a:lvl1pPr>
          </a:lstStyle>
          <a:p>
            <a:r>
              <a:t>“This illustration is for educational purposes only and is not intended to serve as a guarantee of income. Actual results will vary depending upon many factors. Success in this business requires hard work, dedication, and good sales skills. The average participant in this business earns between $500 and $2,000 per year. Some earn less while some earn much more. Please see our full income disclosure statement for more information.”</a:t>
            </a:r>
          </a:p>
        </p:txBody>
      </p:sp>
      <p:sp>
        <p:nvSpPr>
          <p:cNvPr id="502" name="REFER THE"/>
          <p:cNvSpPr txBox="1"/>
          <p:nvPr/>
        </p:nvSpPr>
        <p:spPr>
          <a:xfrm>
            <a:off x="2744320" y="765532"/>
            <a:ext cx="18895359" cy="1842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chor="ctr">
            <a:normAutofit/>
          </a:bodyPr>
          <a:lstStyle/>
          <a:p>
            <a:pPr algn="ctr">
              <a:lnSpc>
                <a:spcPct val="90000"/>
              </a:lnSpc>
              <a:defRPr sz="8800" b="1">
                <a:latin typeface="Open Sans"/>
                <a:ea typeface="Open Sans"/>
                <a:cs typeface="Open Sans"/>
                <a:sym typeface="Open Sans"/>
              </a:defRPr>
            </a:pPr>
            <a:r>
              <a:rPr lang="en-US" sz="9600" dirty="0">
                <a:solidFill>
                  <a:srgbClr val="7C1B4E"/>
                </a:solidFill>
                <a:effectLst>
                  <a:outerShdw blurRad="50800" dist="38100" dir="2700000" algn="tl" rotWithShape="0">
                    <a:prstClr val="black">
                      <a:alpha val="40000"/>
                    </a:prstClr>
                  </a:outerShdw>
                </a:effectLst>
              </a:rPr>
              <a:t>THE POWER OF LEVERAGE</a:t>
            </a:r>
            <a:endParaRPr sz="9600" dirty="0">
              <a:solidFill>
                <a:srgbClr val="7C1B4E"/>
              </a:solidFill>
              <a:effectLst>
                <a:outerShdw blurRad="50800" dist="38100" dir="2700000" algn="tl" rotWithShape="0">
                  <a:prstClr val="black">
                    <a:alpha val="40000"/>
                  </a:prstClr>
                </a:outerShdw>
              </a:effectLst>
            </a:endParaRPr>
          </a:p>
        </p:txBody>
      </p:sp>
      <p:pic>
        <p:nvPicPr>
          <p:cNvPr id="10" name="Content Placeholder 4" descr="Content Placeholder 4">
            <a:extLst>
              <a:ext uri="{FF2B5EF4-FFF2-40B4-BE49-F238E27FC236}">
                <a16:creationId xmlns:a16="http://schemas.microsoft.com/office/drawing/2014/main" id="{3788FC3A-B657-7D40-B3EF-12476B8BA002}"/>
              </a:ext>
            </a:extLst>
          </p:cNvPr>
          <p:cNvPicPr>
            <a:picLocks noChangeAspect="1"/>
          </p:cNvPicPr>
          <p:nvPr/>
        </p:nvPicPr>
        <p:blipFill>
          <a:blip r:embed="rId2"/>
          <a:stretch>
            <a:fillRect/>
          </a:stretch>
        </p:blipFill>
        <p:spPr>
          <a:xfrm>
            <a:off x="16112246" y="2226486"/>
            <a:ext cx="7097132" cy="9263027"/>
          </a:xfrm>
          <a:prstGeom prst="rect">
            <a:avLst/>
          </a:prstGeom>
          <a:ln w="12700">
            <a:miter lim="400000"/>
          </a:ln>
        </p:spPr>
      </p:pic>
      <p:sp>
        <p:nvSpPr>
          <p:cNvPr id="11" name="“I’d rather have 1% of the efforts of a hundred men, then 100% of my own efforts.”…">
            <a:extLst>
              <a:ext uri="{FF2B5EF4-FFF2-40B4-BE49-F238E27FC236}">
                <a16:creationId xmlns:a16="http://schemas.microsoft.com/office/drawing/2014/main" id="{BCF8045C-1F50-804C-9649-8646CFE488A0}"/>
              </a:ext>
            </a:extLst>
          </p:cNvPr>
          <p:cNvSpPr txBox="1">
            <a:spLocks noGrp="1"/>
          </p:cNvSpPr>
          <p:nvPr>
            <p:ph type="body" sz="half" idx="1"/>
          </p:nvPr>
        </p:nvSpPr>
        <p:spPr>
          <a:xfrm>
            <a:off x="1970053" y="3967115"/>
            <a:ext cx="13844560" cy="6527011"/>
          </a:xfrm>
          <a:prstGeom prst="rect">
            <a:avLst/>
          </a:prstGeom>
        </p:spPr>
        <p:txBody>
          <a:bodyPr>
            <a:normAutofit/>
          </a:bodyPr>
          <a:lstStyle/>
          <a:p>
            <a:pPr>
              <a:defRPr i="1"/>
            </a:pPr>
            <a:r>
              <a:rPr sz="8000" dirty="0">
                <a:solidFill>
                  <a:schemeClr val="tx1">
                    <a:lumMod val="65000"/>
                    <a:lumOff val="35000"/>
                  </a:schemeClr>
                </a:solidFill>
                <a:effectLst>
                  <a:outerShdw blurRad="50800" dist="38100" dir="2700000" algn="tl" rotWithShape="0">
                    <a:prstClr val="black">
                      <a:alpha val="40000"/>
                    </a:prstClr>
                  </a:outerShdw>
                </a:effectLst>
                <a:latin typeface="+mn-lt"/>
              </a:rPr>
              <a:t>“I’d rather have 1% of the efforts of a hundred men, then 100% of my own efforts.”    </a:t>
            </a:r>
          </a:p>
          <a:p>
            <a:pPr>
              <a:spcBef>
                <a:spcPts val="4300"/>
              </a:spcBef>
              <a:defRPr i="1"/>
            </a:pPr>
            <a:r>
              <a:rPr sz="8000" dirty="0">
                <a:solidFill>
                  <a:schemeClr val="tx1">
                    <a:lumMod val="65000"/>
                    <a:lumOff val="35000"/>
                  </a:schemeClr>
                </a:solidFill>
                <a:effectLst>
                  <a:outerShdw blurRad="50800" dist="38100" dir="2700000" algn="tl" rotWithShape="0">
                    <a:prstClr val="black">
                      <a:alpha val="40000"/>
                    </a:prstClr>
                  </a:outerShdw>
                </a:effectLst>
                <a:latin typeface="+mn-lt"/>
              </a:rPr>
              <a:t>– John D. Rockefeller</a:t>
            </a:r>
          </a:p>
        </p:txBody>
      </p:sp>
    </p:spTree>
    <p:extLst>
      <p:ext uri="{BB962C8B-B14F-4D97-AF65-F5344CB8AC3E}">
        <p14:creationId xmlns:p14="http://schemas.microsoft.com/office/powerpoint/2010/main" val="224722479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AdobeStock_257851405_Preview.jpeg" descr="AdobeStock_257851405_Preview.jpeg"/>
          <p:cNvPicPr>
            <a:picLocks noChangeAspect="1"/>
          </p:cNvPicPr>
          <p:nvPr/>
        </p:nvPicPr>
        <p:blipFill>
          <a:blip r:embed="rId2"/>
          <a:stretch>
            <a:fillRect/>
          </a:stretch>
        </p:blipFill>
        <p:spPr>
          <a:xfrm>
            <a:off x="16393701" y="2679202"/>
            <a:ext cx="6707818" cy="6581250"/>
          </a:xfrm>
          <a:prstGeom prst="rect">
            <a:avLst/>
          </a:prstGeom>
          <a:ln w="12700">
            <a:miter lim="400000"/>
          </a:ln>
        </p:spPr>
      </p:pic>
      <p:pic>
        <p:nvPicPr>
          <p:cNvPr id="100" name="AdobeStock_86829538.jpeg" descr="AdobeStock_86829538.jpeg"/>
          <p:cNvPicPr>
            <a:picLocks noChangeAspect="1"/>
          </p:cNvPicPr>
          <p:nvPr/>
        </p:nvPicPr>
        <p:blipFill>
          <a:blip r:embed="rId3"/>
          <a:stretch>
            <a:fillRect/>
          </a:stretch>
        </p:blipFill>
        <p:spPr>
          <a:xfrm>
            <a:off x="8838009" y="2678013"/>
            <a:ext cx="6708185" cy="6581610"/>
          </a:xfrm>
          <a:prstGeom prst="rect">
            <a:avLst/>
          </a:prstGeom>
          <a:ln w="12700">
            <a:miter lim="400000"/>
          </a:ln>
        </p:spPr>
      </p:pic>
      <p:pic>
        <p:nvPicPr>
          <p:cNvPr id="101" name="AdobeStock_233476784.jpeg" descr="AdobeStock_233476784.jpeg"/>
          <p:cNvPicPr>
            <a:picLocks noChangeAspect="1"/>
          </p:cNvPicPr>
          <p:nvPr/>
        </p:nvPicPr>
        <p:blipFill>
          <a:blip r:embed="rId4"/>
          <a:stretch>
            <a:fillRect/>
          </a:stretch>
        </p:blipFill>
        <p:spPr>
          <a:xfrm>
            <a:off x="1282316" y="2678408"/>
            <a:ext cx="6708568" cy="6581986"/>
          </a:xfrm>
          <a:prstGeom prst="rect">
            <a:avLst/>
          </a:prstGeom>
          <a:ln w="12700">
            <a:miter lim="400000"/>
          </a:ln>
        </p:spPr>
      </p:pic>
      <p:sp>
        <p:nvSpPr>
          <p:cNvPr id="102" name="Choose your focus with a PROVEN system"/>
          <p:cNvSpPr txBox="1">
            <a:spLocks noGrp="1"/>
          </p:cNvSpPr>
          <p:nvPr>
            <p:ph type="title"/>
          </p:nvPr>
        </p:nvSpPr>
        <p:spPr>
          <a:xfrm>
            <a:off x="1422203" y="63498"/>
            <a:ext cx="21539594" cy="2327487"/>
          </a:xfrm>
          <a:prstGeom prst="rect">
            <a:avLst/>
          </a:prstGeom>
        </p:spPr>
        <p:txBody>
          <a:bodyPr/>
          <a:lstStyle/>
          <a:p>
            <a:pPr algn="ctr" defTabSz="1517902">
              <a:defRPr sz="8300"/>
            </a:pPr>
            <a:r>
              <a:rPr dirty="0">
                <a:effectLst>
                  <a:outerShdw blurRad="50800" dist="38100" dir="2700000" algn="tl" rotWithShape="0">
                    <a:prstClr val="black">
                      <a:alpha val="40000"/>
                    </a:prstClr>
                  </a:outerShdw>
                </a:effectLst>
                <a:latin typeface="+mn-lt"/>
              </a:rPr>
              <a:t>Change your </a:t>
            </a:r>
            <a:r>
              <a:rPr b="1" dirty="0">
                <a:effectLst>
                  <a:outerShdw blurRad="50800" dist="38100" dir="2700000" algn="tl" rotWithShape="0">
                    <a:prstClr val="black">
                      <a:alpha val="40000"/>
                    </a:prstClr>
                  </a:outerShdw>
                </a:effectLst>
                <a:latin typeface="+mn-lt"/>
              </a:rPr>
              <a:t>LIFE</a:t>
            </a:r>
            <a:r>
              <a:rPr dirty="0">
                <a:effectLst>
                  <a:outerShdw blurRad="50800" dist="38100" dir="2700000" algn="tl" rotWithShape="0">
                    <a:prstClr val="black">
                      <a:alpha val="40000"/>
                    </a:prstClr>
                  </a:outerShdw>
                </a:effectLst>
                <a:latin typeface="+mn-lt"/>
              </a:rPr>
              <a:t> with </a:t>
            </a:r>
            <a:r>
              <a:rPr b="1" dirty="0">
                <a:effectLst>
                  <a:outerShdw blurRad="50800" dist="38100" dir="2700000" algn="tl" rotWithShape="0">
                    <a:prstClr val="black">
                      <a:alpha val="40000"/>
                    </a:prstClr>
                  </a:outerShdw>
                </a:effectLst>
                <a:latin typeface="+mn-lt"/>
              </a:rPr>
              <a:t>PROVEN </a:t>
            </a:r>
            <a:r>
              <a:rPr dirty="0">
                <a:effectLst>
                  <a:outerShdw blurRad="50800" dist="38100" dir="2700000" algn="tl" rotWithShape="0">
                    <a:prstClr val="black">
                      <a:alpha val="40000"/>
                    </a:prstClr>
                  </a:outerShdw>
                </a:effectLst>
                <a:latin typeface="+mn-lt"/>
              </a:rPr>
              <a:t>products</a:t>
            </a:r>
          </a:p>
        </p:txBody>
      </p:sp>
      <p:sp>
        <p:nvSpPr>
          <p:cNvPr id="103" name="LOSE WEIGHT"/>
          <p:cNvSpPr txBox="1"/>
          <p:nvPr/>
        </p:nvSpPr>
        <p:spPr>
          <a:xfrm>
            <a:off x="9609718" y="9779599"/>
            <a:ext cx="5164761" cy="11610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rmAutofit/>
          </a:bodyPr>
          <a:lstStyle>
            <a:lvl1pPr algn="ctr">
              <a:lnSpc>
                <a:spcPct val="110000"/>
              </a:lnSpc>
              <a:spcBef>
                <a:spcPts val="1800"/>
              </a:spcBef>
              <a:defRPr sz="4600">
                <a:solidFill>
                  <a:srgbClr val="FFFFFF"/>
                </a:solidFill>
                <a:latin typeface="Open Sans Semibold"/>
                <a:ea typeface="Open Sans Semibold"/>
                <a:cs typeface="Open Sans Semibold"/>
                <a:sym typeface="Open Sans Semibold"/>
              </a:defRPr>
            </a:lvl1pPr>
          </a:lstStyle>
          <a:p>
            <a:r>
              <a:rPr b="1">
                <a:effectLst>
                  <a:outerShdw blurRad="50800" dist="38100" dir="2700000" algn="tl" rotWithShape="0">
                    <a:prstClr val="black">
                      <a:alpha val="40000"/>
                    </a:prstClr>
                  </a:outerShdw>
                </a:effectLst>
                <a:latin typeface="+mn-lt"/>
              </a:rPr>
              <a:t>LOSE WEIGHT</a:t>
            </a:r>
          </a:p>
        </p:txBody>
      </p:sp>
      <p:sp>
        <p:nvSpPr>
          <p:cNvPr id="104" name="GET FIT"/>
          <p:cNvSpPr txBox="1"/>
          <p:nvPr/>
        </p:nvSpPr>
        <p:spPr>
          <a:xfrm>
            <a:off x="17165214" y="9779599"/>
            <a:ext cx="5164761" cy="11610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rmAutofit/>
          </a:bodyPr>
          <a:lstStyle>
            <a:lvl1pPr algn="ctr">
              <a:lnSpc>
                <a:spcPct val="110000"/>
              </a:lnSpc>
              <a:spcBef>
                <a:spcPts val="1800"/>
              </a:spcBef>
              <a:defRPr sz="4600">
                <a:solidFill>
                  <a:srgbClr val="FFFFFF"/>
                </a:solidFill>
                <a:latin typeface="Open Sans Semibold"/>
                <a:ea typeface="Open Sans Semibold"/>
                <a:cs typeface="Open Sans Semibold"/>
                <a:sym typeface="Open Sans Semibold"/>
              </a:defRPr>
            </a:lvl1pPr>
          </a:lstStyle>
          <a:p>
            <a:r>
              <a:rPr b="1">
                <a:effectLst>
                  <a:outerShdw blurRad="50800" dist="38100" dir="2700000" algn="tl" rotWithShape="0">
                    <a:prstClr val="black">
                      <a:alpha val="40000"/>
                    </a:prstClr>
                  </a:outerShdw>
                </a:effectLst>
                <a:latin typeface="+mn-lt"/>
              </a:rPr>
              <a:t>GET FIT</a:t>
            </a:r>
          </a:p>
        </p:txBody>
      </p:sp>
      <p:sp>
        <p:nvSpPr>
          <p:cNvPr id="105" name="BECOME HEALTHY"/>
          <p:cNvSpPr txBox="1"/>
          <p:nvPr/>
        </p:nvSpPr>
        <p:spPr>
          <a:xfrm>
            <a:off x="2054026" y="9779599"/>
            <a:ext cx="5164761" cy="11610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rmAutofit/>
          </a:bodyPr>
          <a:lstStyle>
            <a:lvl1pPr algn="ctr" defTabSz="1720716">
              <a:lnSpc>
                <a:spcPct val="110000"/>
              </a:lnSpc>
              <a:spcBef>
                <a:spcPts val="1700"/>
              </a:spcBef>
              <a:defRPr sz="4462">
                <a:solidFill>
                  <a:srgbClr val="FFFFFF"/>
                </a:solidFill>
                <a:latin typeface="Open Sans Semibold"/>
                <a:ea typeface="Open Sans Semibold"/>
                <a:cs typeface="Open Sans Semibold"/>
                <a:sym typeface="Open Sans Semibold"/>
              </a:defRPr>
            </a:lvl1pPr>
          </a:lstStyle>
          <a:p>
            <a:r>
              <a:rPr b="1" dirty="0">
                <a:effectLst>
                  <a:outerShdw blurRad="50800" dist="38100" dir="2700000" algn="tl" rotWithShape="0">
                    <a:prstClr val="black">
                      <a:alpha val="40000"/>
                    </a:prstClr>
                  </a:outerShdw>
                </a:effectLst>
                <a:latin typeface="+mn-lt"/>
              </a:rPr>
              <a:t>BECOME HEALTHY</a:t>
            </a:r>
          </a:p>
        </p:txBody>
      </p:sp>
      <p:sp>
        <p:nvSpPr>
          <p:cNvPr id="10" name="“These statements have not been evaluated by the FDA. Mfinity products are not intended to diagnose, treat, cure, or prevent any disease, nor should they be used as a substitute for any medication you may currently be using.  We do not offer medical advi">
            <a:extLst>
              <a:ext uri="{FF2B5EF4-FFF2-40B4-BE49-F238E27FC236}">
                <a16:creationId xmlns:a16="http://schemas.microsoft.com/office/drawing/2014/main" id="{CF639628-08FE-9B49-ACA4-807551E9FFAC}"/>
              </a:ext>
            </a:extLst>
          </p:cNvPr>
          <p:cNvSpPr txBox="1"/>
          <p:nvPr/>
        </p:nvSpPr>
        <p:spPr>
          <a:xfrm>
            <a:off x="749773" y="12131274"/>
            <a:ext cx="17587654" cy="1210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rmAutofit fontScale="85000" lnSpcReduction="20000"/>
          </a:bodyPr>
          <a:lstStyle>
            <a:lvl1pPr defTabSz="1591055">
              <a:lnSpc>
                <a:spcPct val="90000"/>
              </a:lnSpc>
              <a:spcBef>
                <a:spcPts val="4600"/>
              </a:spcBef>
              <a:defRPr sz="2000" i="1">
                <a:solidFill>
                  <a:srgbClr val="FFFFFF">
                    <a:alpha val="66278"/>
                  </a:srgbClr>
                </a:solidFill>
                <a:latin typeface="Open Sans"/>
                <a:ea typeface="Open Sans"/>
                <a:cs typeface="Open Sans"/>
                <a:sym typeface="Open Sans"/>
              </a:defRPr>
            </a:lvl1pPr>
          </a:lstStyle>
          <a:p>
            <a:r>
              <a:rPr lang="en-US" dirty="0"/>
              <a:t>The MFIT Challenge is a comprehensive system promoting an active ketogenic lifestyle, which includes meal replacement products and nutritional supplements along with dietary and exercise guidance.  The average weight loss expectation is approximately 1-2 lbs. per week, up to 15 lbs. total. Any weight loss in excess of these amounts, although not uncommon, should not be considered as typical, and would require exceptional circumstances and or efforts.   Individual results can and will vary dependent upon many factors. Mfinity would never knowingly promote a questionable or false testimonial.  Please note that the testimonials shared herein may be from independent distributors that seek to benefit from the sales of referenced products. </a:t>
            </a:r>
            <a:endParaRPr dirty="0"/>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Get paid with each Customer:…"/>
          <p:cNvSpPr txBox="1">
            <a:spLocks noGrp="1"/>
          </p:cNvSpPr>
          <p:nvPr>
            <p:ph type="body" sz="quarter" idx="1"/>
          </p:nvPr>
        </p:nvSpPr>
        <p:spPr>
          <a:xfrm>
            <a:off x="1349032" y="4102443"/>
            <a:ext cx="13058648" cy="3499422"/>
          </a:xfrm>
          <a:prstGeom prst="rect">
            <a:avLst/>
          </a:prstGeom>
        </p:spPr>
        <p:txBody>
          <a:bodyPr>
            <a:normAutofit lnSpcReduction="10000"/>
          </a:bodyPr>
          <a:lstStyle/>
          <a:p>
            <a:pPr defTabSz="1645919">
              <a:lnSpc>
                <a:spcPct val="81000"/>
              </a:lnSpc>
              <a:spcBef>
                <a:spcPts val="1600"/>
              </a:spcBef>
              <a:defRPr sz="4680">
                <a:solidFill>
                  <a:srgbClr val="000000"/>
                </a:solidFill>
              </a:defRPr>
            </a:pPr>
            <a:r>
              <a:rPr dirty="0">
                <a:effectLst>
                  <a:outerShdw blurRad="50800" dist="38100" dir="2700000" algn="tl" rotWithShape="0">
                    <a:prstClr val="black">
                      <a:alpha val="40000"/>
                    </a:prstClr>
                  </a:outerShdw>
                </a:effectLst>
                <a:latin typeface="+mn-lt"/>
              </a:rPr>
              <a:t>Get paid with each Customer:</a:t>
            </a:r>
          </a:p>
          <a:p>
            <a:pPr marL="532396" indent="-532396" defTabSz="1645919">
              <a:lnSpc>
                <a:spcPct val="81000"/>
              </a:lnSpc>
              <a:spcBef>
                <a:spcPts val="1600"/>
              </a:spcBef>
              <a:buSzPct val="100000"/>
              <a:buChar char="•"/>
              <a:defRPr sz="4500" b="1">
                <a:solidFill>
                  <a:srgbClr val="75164E"/>
                </a:solidFill>
              </a:defRPr>
            </a:pPr>
            <a:r>
              <a:rPr dirty="0">
                <a:effectLst>
                  <a:outerShdw blurRad="50800" dist="38100" dir="2700000" algn="tl" rotWithShape="0">
                    <a:prstClr val="black">
                      <a:alpha val="40000"/>
                    </a:prstClr>
                  </a:outerShdw>
                </a:effectLst>
                <a:latin typeface="+mn-lt"/>
              </a:rPr>
              <a:t>Mfluencer Bonus</a:t>
            </a:r>
          </a:p>
          <a:p>
            <a:pPr marL="532396" indent="-532396" defTabSz="1645919">
              <a:lnSpc>
                <a:spcPct val="81000"/>
              </a:lnSpc>
              <a:spcBef>
                <a:spcPts val="1600"/>
              </a:spcBef>
              <a:buSzPct val="100000"/>
              <a:buChar char="•"/>
              <a:defRPr sz="4500" b="1">
                <a:solidFill>
                  <a:srgbClr val="75164E"/>
                </a:solidFill>
              </a:defRPr>
            </a:pPr>
            <a:r>
              <a:rPr dirty="0">
                <a:effectLst>
                  <a:outerShdw blurRad="50800" dist="38100" dir="2700000" algn="tl" rotWithShape="0">
                    <a:prstClr val="black">
                      <a:alpha val="40000"/>
                    </a:prstClr>
                  </a:outerShdw>
                </a:effectLst>
                <a:latin typeface="+mn-lt"/>
              </a:rPr>
              <a:t>Starter Pack Bonus</a:t>
            </a:r>
          </a:p>
          <a:p>
            <a:pPr marL="532396" indent="-532396" defTabSz="1645919">
              <a:lnSpc>
                <a:spcPct val="81000"/>
              </a:lnSpc>
              <a:spcBef>
                <a:spcPts val="1600"/>
              </a:spcBef>
              <a:buSzPct val="100000"/>
              <a:buChar char="•"/>
              <a:defRPr sz="4500" b="1">
                <a:solidFill>
                  <a:srgbClr val="75164E"/>
                </a:solidFill>
              </a:defRPr>
            </a:pPr>
            <a:r>
              <a:rPr dirty="0">
                <a:effectLst>
                  <a:outerShdw blurRad="50800" dist="38100" dir="2700000" algn="tl" rotWithShape="0">
                    <a:prstClr val="black">
                      <a:alpha val="40000"/>
                    </a:prstClr>
                  </a:outerShdw>
                </a:effectLst>
                <a:latin typeface="+mn-lt"/>
              </a:rPr>
              <a:t>Customer Commissions</a:t>
            </a:r>
          </a:p>
          <a:p>
            <a:pPr marL="532396" indent="-532396" defTabSz="1645919">
              <a:lnSpc>
                <a:spcPct val="81000"/>
              </a:lnSpc>
              <a:spcBef>
                <a:spcPts val="1600"/>
              </a:spcBef>
              <a:buSzPct val="100000"/>
              <a:buChar char="•"/>
              <a:defRPr sz="4500" b="1">
                <a:solidFill>
                  <a:srgbClr val="75164E"/>
                </a:solidFill>
              </a:defRPr>
            </a:pPr>
            <a:r>
              <a:rPr dirty="0">
                <a:effectLst>
                  <a:outerShdw blurRad="50800" dist="38100" dir="2700000" algn="tl" rotWithShape="0">
                    <a:prstClr val="black">
                      <a:alpha val="40000"/>
                    </a:prstClr>
                  </a:outerShdw>
                </a:effectLst>
                <a:latin typeface="+mn-lt"/>
              </a:rPr>
              <a:t>Ongoing Residuals</a:t>
            </a:r>
          </a:p>
        </p:txBody>
      </p:sp>
      <p:sp>
        <p:nvSpPr>
          <p:cNvPr id="499" name="“This illustration is for educational purposes only and is not intended to serve as a guarantee of income. Actual results will vary depending upon many factors. Success in this business requires hard work, dedication, and good sales skills. The average p"/>
          <p:cNvSpPr txBox="1"/>
          <p:nvPr/>
        </p:nvSpPr>
        <p:spPr>
          <a:xfrm>
            <a:off x="746923" y="12301491"/>
            <a:ext cx="15088876" cy="12700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rmAutofit/>
          </a:bodyPr>
          <a:lstStyle>
            <a:lvl1pPr defTabSz="1389888">
              <a:lnSpc>
                <a:spcPct val="90000"/>
              </a:lnSpc>
              <a:spcBef>
                <a:spcPts val="4000"/>
              </a:spcBef>
              <a:defRPr sz="1800" i="1">
                <a:solidFill>
                  <a:srgbClr val="FFFFFF">
                    <a:alpha val="66278"/>
                  </a:srgbClr>
                </a:solidFill>
                <a:latin typeface="Open Sans"/>
                <a:ea typeface="Open Sans"/>
                <a:cs typeface="Open Sans"/>
                <a:sym typeface="Open Sans"/>
              </a:defRPr>
            </a:lvl1pPr>
          </a:lstStyle>
          <a:p>
            <a:r>
              <a:t>“This illustration is for educational purposes only and is not intended to serve as a guarantee of income. Actual results will vary depending upon many factors. Success in this business requires hard work, dedication, and good sales skills. The average participant in this business earns between $500 and $2,000 per year. Some earn less while some earn much more. Please see our full income disclosure statement for more information.”</a:t>
            </a:r>
          </a:p>
        </p:txBody>
      </p:sp>
      <p:sp>
        <p:nvSpPr>
          <p:cNvPr id="500" name="Rectangle"/>
          <p:cNvSpPr/>
          <p:nvPr/>
        </p:nvSpPr>
        <p:spPr>
          <a:xfrm>
            <a:off x="14407688" y="-3"/>
            <a:ext cx="9976315" cy="11959629"/>
          </a:xfrm>
          <a:prstGeom prst="rect">
            <a:avLst/>
          </a:prstGeom>
          <a:gradFill>
            <a:gsLst>
              <a:gs pos="0">
                <a:srgbClr val="75164E">
                  <a:alpha val="58291"/>
                </a:srgbClr>
              </a:gs>
              <a:gs pos="100000">
                <a:srgbClr val="75164E"/>
              </a:gs>
            </a:gsLst>
            <a:lin ang="9581564"/>
          </a:gradFill>
          <a:ln w="12700">
            <a:miter lim="400000"/>
          </a:ln>
        </p:spPr>
        <p:txBody>
          <a:bodyPr lIns="91437" tIns="91437" rIns="91437" bIns="91437" anchor="ctr"/>
          <a:lstStyle/>
          <a:p>
            <a:pPr>
              <a:defRPr sz="4200" cap="all">
                <a:solidFill>
                  <a:srgbClr val="FFFFFF"/>
                </a:solidFill>
                <a:latin typeface="Open Sans Semibold"/>
                <a:ea typeface="Open Sans Semibold"/>
                <a:cs typeface="Open Sans Semibold"/>
                <a:sym typeface="Open Sans Semibold"/>
              </a:defRPr>
            </a:pPr>
            <a:endParaRPr/>
          </a:p>
        </p:txBody>
      </p:sp>
      <p:sp>
        <p:nvSpPr>
          <p:cNvPr id="501" name="EXAMPLE:…"/>
          <p:cNvSpPr txBox="1"/>
          <p:nvPr/>
        </p:nvSpPr>
        <p:spPr>
          <a:xfrm>
            <a:off x="14407683" y="221450"/>
            <a:ext cx="9976315" cy="11305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22300" tIns="622300" rIns="622300" bIns="622300" anchor="ctr">
            <a:spAutoFit/>
          </a:bodyPr>
          <a:lstStyle/>
          <a:p>
            <a:pPr>
              <a:defRPr sz="3300">
                <a:solidFill>
                  <a:srgbClr val="FFFFFF"/>
                </a:solidFill>
                <a:latin typeface="Open Sans Semibold"/>
                <a:ea typeface="Open Sans Semibold"/>
                <a:cs typeface="Open Sans Semibold"/>
                <a:sym typeface="Open Sans Semibold"/>
              </a:defRPr>
            </a:pPr>
            <a:r>
              <a:rPr dirty="0">
                <a:effectLst>
                  <a:outerShdw blurRad="50800" dist="38100" dir="2700000" algn="tl" rotWithShape="0">
                    <a:prstClr val="black">
                      <a:alpha val="40000"/>
                    </a:prstClr>
                  </a:outerShdw>
                </a:effectLst>
              </a:rPr>
              <a:t>EXAMPLE: </a:t>
            </a:r>
          </a:p>
          <a:p>
            <a:pPr>
              <a:defRPr sz="3300">
                <a:solidFill>
                  <a:srgbClr val="FFFFFF"/>
                </a:solidFill>
                <a:latin typeface="Open Sans Semibold"/>
                <a:ea typeface="Open Sans Semibold"/>
                <a:cs typeface="Open Sans Semibold"/>
                <a:sym typeface="Open Sans Semibold"/>
              </a:defRPr>
            </a:pPr>
            <a:r>
              <a:rPr dirty="0">
                <a:effectLst>
                  <a:outerShdw blurRad="50800" dist="38100" dir="2700000" algn="tl" rotWithShape="0">
                    <a:prstClr val="black">
                      <a:alpha val="40000"/>
                    </a:prstClr>
                  </a:outerShdw>
                </a:effectLst>
              </a:rPr>
              <a:t>Enrolling Customers with:</a:t>
            </a:r>
          </a:p>
          <a:p>
            <a:pPr marL="360946" indent="-360946">
              <a:buSzPct val="100000"/>
              <a:buChar char="•"/>
              <a:defRPr sz="3300">
                <a:solidFill>
                  <a:srgbClr val="FFFFFF"/>
                </a:solidFill>
                <a:latin typeface="Open Sans Semibold"/>
                <a:ea typeface="Open Sans Semibold"/>
                <a:cs typeface="Open Sans Semibold"/>
                <a:sym typeface="Open Sans Semibold"/>
              </a:defRPr>
            </a:pPr>
            <a:r>
              <a:rPr dirty="0">
                <a:effectLst>
                  <a:outerShdw blurRad="50800" dist="38100" dir="2700000" algn="tl" rotWithShape="0">
                    <a:prstClr val="black">
                      <a:alpha val="40000"/>
                    </a:prstClr>
                  </a:outerShdw>
                </a:effectLst>
              </a:rPr>
              <a:t>Mfinity Timeless Box for $99.95</a:t>
            </a:r>
          </a:p>
          <a:p>
            <a:pPr>
              <a:defRPr sz="2600">
                <a:solidFill>
                  <a:srgbClr val="FFFFFF"/>
                </a:solidFill>
                <a:latin typeface="Open Sans"/>
                <a:ea typeface="Open Sans"/>
                <a:cs typeface="Open Sans"/>
                <a:sym typeface="Open Sans"/>
              </a:defRPr>
            </a:pPr>
            <a:r>
              <a:rPr dirty="0">
                <a:effectLst>
                  <a:outerShdw blurRad="50800" dist="38100" dir="2700000" algn="tl" rotWithShape="0">
                    <a:prstClr val="black">
                      <a:alpha val="40000"/>
                    </a:prstClr>
                  </a:outerShdw>
                </a:effectLst>
              </a:rPr>
              <a:t>          </a:t>
            </a:r>
            <a:r>
              <a:rPr i="1" dirty="0">
                <a:effectLst>
                  <a:outerShdw blurRad="50800" dist="38100" dir="2700000" algn="tl" rotWithShape="0">
                    <a:prstClr val="black">
                      <a:alpha val="40000"/>
                    </a:prstClr>
                  </a:outerShdw>
                </a:effectLst>
              </a:rPr>
              <a:t>1ea. Mfinity Boost Capsules 90ct</a:t>
            </a:r>
            <a:endParaRPr sz="3300" dirty="0">
              <a:effectLst>
                <a:outerShdw blurRad="50800" dist="38100" dir="2700000" algn="tl" rotWithShape="0">
                  <a:prstClr val="black">
                    <a:alpha val="40000"/>
                  </a:prstClr>
                </a:outerShdw>
              </a:effectLst>
              <a:ea typeface="Open Sans Semibold"/>
              <a:cs typeface="Open Sans Semibold"/>
              <a:sym typeface="Open Sans Semibold"/>
            </a:endParaRPr>
          </a:p>
          <a:p>
            <a:pPr>
              <a:defRPr sz="2600" i="1">
                <a:solidFill>
                  <a:srgbClr val="FFFFFF"/>
                </a:solidFill>
                <a:latin typeface="Open Sans"/>
                <a:ea typeface="Open Sans"/>
                <a:cs typeface="Open Sans"/>
                <a:sym typeface="Open Sans"/>
              </a:defRPr>
            </a:pPr>
            <a:r>
              <a:rPr dirty="0">
                <a:effectLst>
                  <a:outerShdw blurRad="50800" dist="38100" dir="2700000" algn="tl" rotWithShape="0">
                    <a:prstClr val="black">
                      <a:alpha val="40000"/>
                    </a:prstClr>
                  </a:outerShdw>
                </a:effectLst>
              </a:rPr>
              <a:t>          2ea. Mfinity Oil 30ml</a:t>
            </a:r>
          </a:p>
          <a:p>
            <a:pPr>
              <a:defRPr sz="2600">
                <a:solidFill>
                  <a:srgbClr val="FFFFFF"/>
                </a:solidFill>
                <a:latin typeface="Open Sans"/>
                <a:ea typeface="Open Sans"/>
                <a:cs typeface="Open Sans"/>
                <a:sym typeface="Open Sans"/>
              </a:defRPr>
            </a:pPr>
            <a:endParaRPr dirty="0">
              <a:effectLst>
                <a:outerShdw blurRad="50800" dist="38100" dir="2700000" algn="tl" rotWithShape="0">
                  <a:prstClr val="black">
                    <a:alpha val="40000"/>
                  </a:prstClr>
                </a:outerShdw>
              </a:effectLst>
            </a:endParaRPr>
          </a:p>
          <a:p>
            <a:pPr>
              <a:defRPr sz="3300">
                <a:solidFill>
                  <a:srgbClr val="FFFFFF"/>
                </a:solidFill>
                <a:latin typeface="Open Sans Semibold"/>
                <a:ea typeface="Open Sans Semibold"/>
                <a:cs typeface="Open Sans Semibold"/>
                <a:sym typeface="Open Sans Semibold"/>
              </a:defRPr>
            </a:pPr>
            <a:r>
              <a:rPr dirty="0">
                <a:effectLst>
                  <a:outerShdw blurRad="50800" dist="38100" dir="2700000" algn="tl" rotWithShape="0">
                    <a:prstClr val="black">
                      <a:alpha val="40000"/>
                    </a:prstClr>
                  </a:outerShdw>
                </a:effectLst>
              </a:rPr>
              <a:t>For each Box sold you’ll receive:</a:t>
            </a:r>
          </a:p>
          <a:p>
            <a:pPr marL="360946" indent="-360946">
              <a:buSzPct val="100000"/>
              <a:buChar char="•"/>
              <a:defRPr sz="3300">
                <a:solidFill>
                  <a:srgbClr val="FFFFFF"/>
                </a:solidFill>
                <a:latin typeface="Open Sans Semibold"/>
                <a:ea typeface="Open Sans Semibold"/>
                <a:cs typeface="Open Sans Semibold"/>
                <a:sym typeface="Open Sans Semibold"/>
              </a:defRPr>
            </a:pPr>
            <a:r>
              <a:rPr dirty="0">
                <a:effectLst>
                  <a:outerShdw blurRad="50800" dist="38100" dir="2700000" algn="tl" rotWithShape="0">
                    <a:prstClr val="black">
                      <a:alpha val="40000"/>
                    </a:prstClr>
                  </a:outerShdw>
                </a:effectLst>
              </a:rPr>
              <a:t>Mfluencer Bonus:       $50.00</a:t>
            </a:r>
          </a:p>
          <a:p>
            <a:pPr>
              <a:defRPr sz="3300">
                <a:solidFill>
                  <a:srgbClr val="FFFFFF"/>
                </a:solidFill>
                <a:latin typeface="Open Sans Semibold"/>
                <a:ea typeface="Open Sans Semibold"/>
                <a:cs typeface="Open Sans Semibold"/>
                <a:sym typeface="Open Sans Semibold"/>
              </a:defRPr>
            </a:pPr>
            <a:endParaRPr dirty="0">
              <a:effectLst>
                <a:outerShdw blurRad="50800" dist="38100" dir="2700000" algn="tl" rotWithShape="0">
                  <a:prstClr val="black">
                    <a:alpha val="40000"/>
                  </a:prstClr>
                </a:outerShdw>
              </a:effectLst>
            </a:endParaRPr>
          </a:p>
          <a:p>
            <a:pPr>
              <a:defRPr sz="3300">
                <a:solidFill>
                  <a:srgbClr val="FFFFFF"/>
                </a:solidFill>
                <a:latin typeface="Open Sans Semibold"/>
                <a:ea typeface="Open Sans Semibold"/>
                <a:cs typeface="Open Sans Semibold"/>
                <a:sym typeface="Open Sans Semibold"/>
              </a:defRPr>
            </a:pPr>
            <a:r>
              <a:rPr dirty="0">
                <a:effectLst>
                  <a:outerShdw blurRad="50800" dist="38100" dir="2700000" algn="tl" rotWithShape="0">
                    <a:prstClr val="black">
                      <a:alpha val="40000"/>
                    </a:prstClr>
                  </a:outerShdw>
                </a:effectLst>
              </a:rPr>
              <a:t>     2 boxes per week = $400 / Mo</a:t>
            </a:r>
          </a:p>
          <a:p>
            <a:pPr>
              <a:defRPr sz="3300">
                <a:solidFill>
                  <a:srgbClr val="FFFFFF"/>
                </a:solidFill>
                <a:latin typeface="Open Sans Semibold"/>
                <a:ea typeface="Open Sans Semibold"/>
                <a:cs typeface="Open Sans Semibold"/>
                <a:sym typeface="Open Sans Semibold"/>
              </a:defRPr>
            </a:pPr>
            <a:r>
              <a:rPr dirty="0">
                <a:effectLst>
                  <a:outerShdw blurRad="50800" dist="38100" dir="2700000" algn="tl" rotWithShape="0">
                    <a:prstClr val="black">
                      <a:alpha val="40000"/>
                    </a:prstClr>
                  </a:outerShdw>
                </a:effectLst>
              </a:rPr>
              <a:t>     1 box per day = $1,400 / Mo</a:t>
            </a:r>
          </a:p>
          <a:p>
            <a:pPr>
              <a:defRPr sz="3300">
                <a:solidFill>
                  <a:srgbClr val="FFFFFF"/>
                </a:solidFill>
                <a:latin typeface="Open Sans Semibold"/>
                <a:ea typeface="Open Sans Semibold"/>
                <a:cs typeface="Open Sans Semibold"/>
                <a:sym typeface="Open Sans Semibold"/>
              </a:defRPr>
            </a:pPr>
            <a:r>
              <a:rPr dirty="0">
                <a:effectLst>
                  <a:outerShdw blurRad="50800" dist="38100" dir="2700000" algn="tl" rotWithShape="0">
                    <a:prstClr val="black">
                      <a:alpha val="40000"/>
                    </a:prstClr>
                  </a:outerShdw>
                </a:effectLst>
              </a:rPr>
              <a:t>     5 boxes per day = $7,500 / Mo</a:t>
            </a:r>
          </a:p>
          <a:p>
            <a:pPr>
              <a:defRPr sz="700">
                <a:solidFill>
                  <a:srgbClr val="FFFFFF"/>
                </a:solidFill>
                <a:latin typeface="Open Sans Semibold"/>
                <a:ea typeface="Open Sans Semibold"/>
                <a:cs typeface="Open Sans Semibold"/>
                <a:sym typeface="Open Sans Semibold"/>
              </a:defRPr>
            </a:pPr>
            <a:endParaRPr dirty="0">
              <a:effectLst>
                <a:outerShdw blurRad="50800" dist="38100" dir="2700000" algn="tl" rotWithShape="0">
                  <a:prstClr val="black">
                    <a:alpha val="40000"/>
                  </a:prstClr>
                </a:outerShdw>
              </a:effectLst>
            </a:endParaRPr>
          </a:p>
          <a:p>
            <a:pPr>
              <a:defRPr sz="3300">
                <a:solidFill>
                  <a:srgbClr val="FFFFFF"/>
                </a:solidFill>
                <a:latin typeface="Open Sans Semibold"/>
                <a:ea typeface="Open Sans Semibold"/>
                <a:cs typeface="Open Sans Semibold"/>
                <a:sym typeface="Open Sans Semibold"/>
              </a:defRPr>
            </a:pPr>
            <a:r>
              <a:rPr dirty="0">
                <a:effectLst>
                  <a:outerShdw blurRad="50800" dist="38100" dir="2700000" algn="tl" rotWithShape="0">
                    <a:prstClr val="black">
                      <a:alpha val="40000"/>
                    </a:prstClr>
                  </a:outerShdw>
                </a:effectLst>
              </a:rPr>
              <a:t>          $100,000 = 2,000 boxes</a:t>
            </a:r>
          </a:p>
          <a:p>
            <a:pPr>
              <a:defRPr sz="3300">
                <a:solidFill>
                  <a:srgbClr val="FFFFFF"/>
                </a:solidFill>
                <a:latin typeface="Open Sans Semibold"/>
                <a:ea typeface="Open Sans Semibold"/>
                <a:cs typeface="Open Sans Semibold"/>
                <a:sym typeface="Open Sans Semibold"/>
              </a:defRPr>
            </a:pPr>
            <a:r>
              <a:rPr dirty="0">
                <a:effectLst>
                  <a:outerShdw blurRad="50800" dist="38100" dir="2700000" algn="tl" rotWithShape="0">
                    <a:prstClr val="black">
                      <a:alpha val="40000"/>
                    </a:prstClr>
                  </a:outerShdw>
                </a:effectLst>
              </a:rPr>
              <a:t>          $500,000 = 10,000 boxes</a:t>
            </a:r>
          </a:p>
          <a:p>
            <a:pPr>
              <a:defRPr sz="3300">
                <a:solidFill>
                  <a:srgbClr val="FFFFFF"/>
                </a:solidFill>
                <a:latin typeface="Open Sans Semibold"/>
                <a:ea typeface="Open Sans Semibold"/>
                <a:cs typeface="Open Sans Semibold"/>
                <a:sym typeface="Open Sans Semibold"/>
              </a:defRPr>
            </a:pPr>
            <a:r>
              <a:rPr dirty="0">
                <a:effectLst>
                  <a:outerShdw blurRad="50800" dist="38100" dir="2700000" algn="tl" rotWithShape="0">
                    <a:prstClr val="black">
                      <a:alpha val="40000"/>
                    </a:prstClr>
                  </a:outerShdw>
                </a:effectLst>
              </a:rPr>
              <a:t>          $1,000,000 = 20,000 boxes</a:t>
            </a:r>
            <a:endParaRPr lang="en-US" dirty="0">
              <a:effectLst>
                <a:outerShdw blurRad="50800" dist="38100" dir="2700000" algn="tl" rotWithShape="0">
                  <a:prstClr val="black">
                    <a:alpha val="40000"/>
                  </a:prstClr>
                </a:outerShdw>
              </a:effectLst>
            </a:endParaRPr>
          </a:p>
          <a:p>
            <a:pPr>
              <a:defRPr sz="3300">
                <a:solidFill>
                  <a:srgbClr val="FFFFFF"/>
                </a:solidFill>
                <a:latin typeface="Open Sans Semibold"/>
                <a:ea typeface="Open Sans Semibold"/>
                <a:cs typeface="Open Sans Semibold"/>
                <a:sym typeface="Open Sans Semibold"/>
              </a:defRPr>
            </a:pPr>
            <a:endParaRPr dirty="0">
              <a:effectLst>
                <a:outerShdw blurRad="50800" dist="38100" dir="2700000" algn="tl" rotWithShape="0">
                  <a:prstClr val="black">
                    <a:alpha val="40000"/>
                  </a:prstClr>
                </a:outerShdw>
              </a:effectLst>
            </a:endParaRPr>
          </a:p>
          <a:p>
            <a:pPr>
              <a:defRPr sz="700">
                <a:solidFill>
                  <a:srgbClr val="FFFFFF"/>
                </a:solidFill>
                <a:latin typeface="Open Sans Semibold"/>
                <a:ea typeface="Open Sans Semibold"/>
                <a:cs typeface="Open Sans Semibold"/>
                <a:sym typeface="Open Sans Semibold"/>
              </a:defRPr>
            </a:pPr>
            <a:endParaRPr dirty="0">
              <a:effectLst>
                <a:outerShdw blurRad="50800" dist="38100" dir="2700000" algn="tl" rotWithShape="0">
                  <a:prstClr val="black">
                    <a:alpha val="40000"/>
                  </a:prstClr>
                </a:outerShdw>
              </a:effectLst>
            </a:endParaRPr>
          </a:p>
          <a:p>
            <a:pPr>
              <a:defRPr sz="3300" i="1">
                <a:solidFill>
                  <a:srgbClr val="FFFFFF"/>
                </a:solidFill>
                <a:latin typeface="Open Sans Semibold"/>
                <a:ea typeface="Open Sans Semibold"/>
                <a:cs typeface="Open Sans Semibold"/>
                <a:sym typeface="Open Sans Semibold"/>
              </a:defRPr>
            </a:pPr>
            <a:r>
              <a:rPr dirty="0">
                <a:effectLst>
                  <a:outerShdw blurRad="50800" dist="38100" dir="2700000" algn="tl" rotWithShape="0">
                    <a:prstClr val="black">
                      <a:alpha val="40000"/>
                    </a:prstClr>
                  </a:outerShdw>
                </a:effectLst>
              </a:rPr>
              <a:t>Whether you’re a mega-influencer, middle-influencer, or a micro-influencer, you’ll get paid every time your customers purchase product – for life!</a:t>
            </a:r>
          </a:p>
        </p:txBody>
      </p:sp>
      <p:pic>
        <p:nvPicPr>
          <p:cNvPr id="503" name="Picture 4" descr="Picture 4"/>
          <p:cNvPicPr>
            <a:picLocks noChangeAspect="1"/>
          </p:cNvPicPr>
          <p:nvPr/>
        </p:nvPicPr>
        <p:blipFill>
          <a:blip r:embed="rId2"/>
          <a:stretch>
            <a:fillRect/>
          </a:stretch>
        </p:blipFill>
        <p:spPr>
          <a:xfrm>
            <a:off x="0" y="7738626"/>
            <a:ext cx="14407681" cy="4222723"/>
          </a:xfrm>
          <a:prstGeom prst="rect">
            <a:avLst/>
          </a:prstGeom>
          <a:ln w="12700">
            <a:miter lim="400000"/>
          </a:ln>
        </p:spPr>
      </p:pic>
      <p:sp>
        <p:nvSpPr>
          <p:cNvPr id="8" name="MFINITY Oil">
            <a:extLst>
              <a:ext uri="{FF2B5EF4-FFF2-40B4-BE49-F238E27FC236}">
                <a16:creationId xmlns:a16="http://schemas.microsoft.com/office/drawing/2014/main" id="{7908A429-8C6E-3C46-ADD0-009D1A080220}"/>
              </a:ext>
            </a:extLst>
          </p:cNvPr>
          <p:cNvSpPr txBox="1">
            <a:spLocks noGrp="1"/>
          </p:cNvSpPr>
          <p:nvPr>
            <p:ph type="title"/>
          </p:nvPr>
        </p:nvSpPr>
        <p:spPr>
          <a:xfrm>
            <a:off x="1348947" y="292843"/>
            <a:ext cx="11709786" cy="3576825"/>
          </a:xfrm>
          <a:prstGeom prst="rect">
            <a:avLst/>
          </a:prstGeom>
        </p:spPr>
        <p:txBody>
          <a:bodyPr>
            <a:normAutofit/>
          </a:bodyPr>
          <a:lstStyle/>
          <a:p>
            <a:pPr algn="ctr" defTabSz="1444752">
              <a:defRPr sz="7821" b="1">
                <a:solidFill>
                  <a:srgbClr val="000000"/>
                </a:solidFill>
              </a:defRPr>
            </a:pPr>
            <a:r>
              <a:rPr lang="en-US" sz="11500" dirty="0">
                <a:solidFill>
                  <a:schemeClr val="tx1">
                    <a:lumMod val="65000"/>
                    <a:lumOff val="35000"/>
                  </a:schemeClr>
                </a:solidFill>
                <a:effectLst>
                  <a:outerShdw blurRad="50800" dist="38100" dir="2700000" algn="tl" rotWithShape="0">
                    <a:prstClr val="black">
                      <a:alpha val="40000"/>
                    </a:prstClr>
                  </a:outerShdw>
                </a:effectLst>
                <a:latin typeface="+mn-lt"/>
              </a:rPr>
              <a:t>LEVERAGE </a:t>
            </a:r>
            <a:r>
              <a:rPr lang="en-US" sz="11500" i="1" dirty="0">
                <a:solidFill>
                  <a:schemeClr val="tx1">
                    <a:lumMod val="65000"/>
                    <a:lumOff val="35000"/>
                  </a:schemeClr>
                </a:solidFill>
                <a:effectLst>
                  <a:outerShdw blurRad="50800" dist="38100" dir="2700000" algn="tl" rotWithShape="0">
                    <a:prstClr val="black">
                      <a:alpha val="40000"/>
                    </a:prstClr>
                  </a:outerShdw>
                </a:effectLst>
                <a:latin typeface="+mn-lt"/>
              </a:rPr>
              <a:t>YOUR</a:t>
            </a:r>
            <a:r>
              <a:rPr lang="en-US" sz="11500" dirty="0">
                <a:solidFill>
                  <a:schemeClr val="tx1">
                    <a:lumMod val="65000"/>
                    <a:lumOff val="35000"/>
                  </a:schemeClr>
                </a:solidFill>
                <a:effectLst>
                  <a:outerShdw blurRad="50800" dist="38100" dir="2700000" algn="tl" rotWithShape="0">
                    <a:prstClr val="black">
                      <a:alpha val="40000"/>
                    </a:prstClr>
                  </a:outerShdw>
                </a:effectLst>
                <a:latin typeface="+mn-lt"/>
              </a:rPr>
              <a:t> MFLUENCE</a:t>
            </a:r>
            <a:endParaRPr sz="11500" dirty="0">
              <a:solidFill>
                <a:schemeClr val="tx1">
                  <a:lumMod val="65000"/>
                  <a:lumOff val="35000"/>
                </a:schemeClr>
              </a:solidFill>
              <a:effectLst>
                <a:outerShdw blurRad="50800" dist="38100" dir="2700000" algn="tl" rotWithShape="0">
                  <a:prstClr val="black">
                    <a:alpha val="40000"/>
                  </a:prstClr>
                </a:outerShdw>
              </a:effectLst>
              <a:latin typeface="+mn-lt"/>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Additional Income Streams…"/>
          <p:cNvSpPr txBox="1">
            <a:spLocks noGrp="1"/>
          </p:cNvSpPr>
          <p:nvPr>
            <p:ph type="body" sz="quarter" idx="1"/>
          </p:nvPr>
        </p:nvSpPr>
        <p:spPr>
          <a:xfrm>
            <a:off x="557672" y="3804582"/>
            <a:ext cx="10110104" cy="3232542"/>
          </a:xfrm>
          <a:prstGeom prst="rect">
            <a:avLst/>
          </a:prstGeom>
        </p:spPr>
        <p:txBody>
          <a:bodyPr>
            <a:normAutofit fontScale="92500" lnSpcReduction="10000"/>
          </a:bodyPr>
          <a:lstStyle/>
          <a:p>
            <a:pPr marL="571500" indent="-571500" defTabSz="1627632">
              <a:lnSpc>
                <a:spcPct val="104000"/>
              </a:lnSpc>
              <a:spcBef>
                <a:spcPts val="1600"/>
              </a:spcBef>
              <a:buSzPct val="100000"/>
              <a:buFont typeface="Arial"/>
              <a:buChar char="•"/>
              <a:defRPr sz="3400" b="1">
                <a:solidFill>
                  <a:srgbClr val="7C1B4E"/>
                </a:solidFill>
              </a:defRPr>
            </a:pPr>
            <a:r>
              <a:rPr sz="4400" dirty="0">
                <a:effectLst>
                  <a:outerShdw blurRad="50800" dist="38100" dir="2700000" algn="tl" rotWithShape="0">
                    <a:prstClr val="black">
                      <a:alpha val="40000"/>
                    </a:prstClr>
                  </a:outerShdw>
                </a:effectLst>
                <a:latin typeface="+mn-lt"/>
              </a:rPr>
              <a:t>Override Commissions </a:t>
            </a:r>
            <a:r>
              <a:rPr sz="3200" i="1" dirty="0">
                <a:solidFill>
                  <a:srgbClr val="404040"/>
                </a:solidFill>
                <a:effectLst>
                  <a:outerShdw blurRad="50800" dist="38100" dir="2700000" algn="tl" rotWithShape="0">
                    <a:prstClr val="black">
                      <a:alpha val="40000"/>
                    </a:prstClr>
                  </a:outerShdw>
                </a:effectLst>
                <a:latin typeface="+mn-lt"/>
              </a:rPr>
              <a:t>(to unlimited depth)</a:t>
            </a:r>
            <a:endParaRPr sz="4400" i="1" dirty="0">
              <a:solidFill>
                <a:srgbClr val="404040"/>
              </a:solidFill>
              <a:effectLst>
                <a:outerShdw blurRad="50800" dist="38100" dir="2700000" algn="tl" rotWithShape="0">
                  <a:prstClr val="black">
                    <a:alpha val="40000"/>
                  </a:prstClr>
                </a:outerShdw>
              </a:effectLst>
              <a:latin typeface="+mn-lt"/>
            </a:endParaRPr>
          </a:p>
          <a:p>
            <a:pPr marL="571500" indent="-571500" defTabSz="1627632">
              <a:lnSpc>
                <a:spcPct val="104000"/>
              </a:lnSpc>
              <a:spcBef>
                <a:spcPts val="1600"/>
              </a:spcBef>
              <a:buSzPct val="100000"/>
              <a:buFont typeface="Arial"/>
              <a:buChar char="•"/>
              <a:defRPr sz="3400" b="1">
                <a:solidFill>
                  <a:srgbClr val="7C1B4E"/>
                </a:solidFill>
              </a:defRPr>
            </a:pPr>
            <a:r>
              <a:rPr sz="4400" dirty="0">
                <a:effectLst>
                  <a:outerShdw blurRad="50800" dist="38100" dir="2700000" algn="tl" rotWithShape="0">
                    <a:prstClr val="black">
                      <a:alpha val="40000"/>
                    </a:prstClr>
                  </a:outerShdw>
                </a:effectLst>
                <a:latin typeface="+mn-lt"/>
              </a:rPr>
              <a:t>Generational Income </a:t>
            </a:r>
            <a:r>
              <a:rPr sz="3200" i="1" dirty="0">
                <a:solidFill>
                  <a:srgbClr val="404040"/>
                </a:solidFill>
                <a:effectLst>
                  <a:outerShdw blurRad="50800" dist="38100" dir="2700000" algn="tl" rotWithShape="0">
                    <a:prstClr val="black">
                      <a:alpha val="40000"/>
                    </a:prstClr>
                  </a:outerShdw>
                </a:effectLst>
                <a:latin typeface="+mn-lt"/>
              </a:rPr>
              <a:t>(to unlimited depth)</a:t>
            </a:r>
            <a:endParaRPr sz="4400" i="1" dirty="0">
              <a:solidFill>
                <a:srgbClr val="404040"/>
              </a:solidFill>
              <a:effectLst>
                <a:outerShdw blurRad="50800" dist="38100" dir="2700000" algn="tl" rotWithShape="0">
                  <a:prstClr val="black">
                    <a:alpha val="40000"/>
                  </a:prstClr>
                </a:outerShdw>
              </a:effectLst>
              <a:latin typeface="+mn-lt"/>
            </a:endParaRPr>
          </a:p>
          <a:p>
            <a:pPr marL="571500" indent="-571500" defTabSz="1627632">
              <a:lnSpc>
                <a:spcPct val="104000"/>
              </a:lnSpc>
              <a:spcBef>
                <a:spcPts val="1600"/>
              </a:spcBef>
              <a:buSzPct val="100000"/>
              <a:buFont typeface="Arial"/>
              <a:buChar char="•"/>
              <a:defRPr sz="3400" b="1">
                <a:solidFill>
                  <a:srgbClr val="7C1B4E"/>
                </a:solidFill>
              </a:defRPr>
            </a:pPr>
            <a:r>
              <a:rPr sz="4400" dirty="0">
                <a:effectLst>
                  <a:outerShdw blurRad="50800" dist="38100" dir="2700000" algn="tl" rotWithShape="0">
                    <a:prstClr val="black">
                      <a:alpha val="40000"/>
                    </a:prstClr>
                  </a:outerShdw>
                </a:effectLst>
                <a:latin typeface="+mn-lt"/>
              </a:rPr>
              <a:t>Rank bonuses </a:t>
            </a:r>
            <a:r>
              <a:rPr sz="3200" i="1" dirty="0">
                <a:solidFill>
                  <a:srgbClr val="404040"/>
                </a:solidFill>
                <a:effectLst>
                  <a:outerShdw blurRad="50800" dist="38100" dir="2700000" algn="tl" rotWithShape="0">
                    <a:prstClr val="black">
                      <a:alpha val="40000"/>
                    </a:prstClr>
                  </a:outerShdw>
                </a:effectLst>
                <a:latin typeface="+mn-lt"/>
              </a:rPr>
              <a:t>(up to $38,800)</a:t>
            </a:r>
            <a:endParaRPr sz="4400" dirty="0">
              <a:solidFill>
                <a:srgbClr val="595959"/>
              </a:solidFill>
              <a:effectLst>
                <a:outerShdw blurRad="50800" dist="38100" dir="2700000" algn="tl" rotWithShape="0">
                  <a:prstClr val="black">
                    <a:alpha val="40000"/>
                  </a:prstClr>
                </a:outerShdw>
              </a:effectLst>
              <a:latin typeface="+mn-lt"/>
            </a:endParaRPr>
          </a:p>
          <a:p>
            <a:pPr marL="571500" indent="-571500" defTabSz="1627632">
              <a:lnSpc>
                <a:spcPct val="104000"/>
              </a:lnSpc>
              <a:spcBef>
                <a:spcPts val="1600"/>
              </a:spcBef>
              <a:buSzPct val="100000"/>
              <a:buFont typeface="Arial"/>
              <a:buChar char="•"/>
              <a:defRPr sz="3400" b="1">
                <a:solidFill>
                  <a:srgbClr val="7C1B4E"/>
                </a:solidFill>
              </a:defRPr>
            </a:pPr>
            <a:r>
              <a:rPr sz="4400" dirty="0">
                <a:effectLst>
                  <a:outerShdw blurRad="50800" dist="38100" dir="2700000" algn="tl" rotWithShape="0">
                    <a:prstClr val="black">
                      <a:alpha val="40000"/>
                    </a:prstClr>
                  </a:outerShdw>
                </a:effectLst>
                <a:latin typeface="+mn-lt"/>
              </a:rPr>
              <a:t>Lifestyle Bonuses </a:t>
            </a:r>
            <a:r>
              <a:rPr sz="3200" i="1" dirty="0">
                <a:solidFill>
                  <a:srgbClr val="404040"/>
                </a:solidFill>
                <a:effectLst>
                  <a:outerShdw blurRad="50800" dist="38100" dir="2700000" algn="tl" rotWithShape="0">
                    <a:prstClr val="black">
                      <a:alpha val="40000"/>
                    </a:prstClr>
                  </a:outerShdw>
                </a:effectLst>
                <a:latin typeface="+mn-lt"/>
              </a:rPr>
              <a:t>(up to $1,000 a month)</a:t>
            </a:r>
          </a:p>
        </p:txBody>
      </p:sp>
      <p:sp>
        <p:nvSpPr>
          <p:cNvPr id="506" name="“This illustration is for educational purposes only and is not intended to serve as a guarantee of income. Actual results will vary depending upon many factors. Success in this business requires hard work, dedication, and good sales skills. The average p"/>
          <p:cNvSpPr txBox="1"/>
          <p:nvPr/>
        </p:nvSpPr>
        <p:spPr>
          <a:xfrm>
            <a:off x="734587" y="12301491"/>
            <a:ext cx="15088876" cy="12700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rmAutofit/>
          </a:bodyPr>
          <a:lstStyle>
            <a:lvl1pPr defTabSz="1389888">
              <a:lnSpc>
                <a:spcPct val="90000"/>
              </a:lnSpc>
              <a:spcBef>
                <a:spcPts val="4000"/>
              </a:spcBef>
              <a:defRPr sz="1800" i="1">
                <a:solidFill>
                  <a:srgbClr val="FFFFFF">
                    <a:alpha val="66278"/>
                  </a:srgbClr>
                </a:solidFill>
                <a:latin typeface="Open Sans"/>
                <a:ea typeface="Open Sans"/>
                <a:cs typeface="Open Sans"/>
                <a:sym typeface="Open Sans"/>
              </a:defRPr>
            </a:lvl1pPr>
          </a:lstStyle>
          <a:p>
            <a:r>
              <a:t>“This illustration is for educational purposes only and is not intended to serve as a guarantee of income. Actual results will vary depending upon many factors. Success in this business requires hard work, dedication, and good sales skills. The average participant in this business earns between $500 and $2,000 per year. Some earn less while some earn much more. Please see our full income disclosure statement for more information.”</a:t>
            </a:r>
          </a:p>
        </p:txBody>
      </p:sp>
      <p:sp>
        <p:nvSpPr>
          <p:cNvPr id="507" name="Rectangle"/>
          <p:cNvSpPr/>
          <p:nvPr/>
        </p:nvSpPr>
        <p:spPr>
          <a:xfrm>
            <a:off x="11789909" y="-3"/>
            <a:ext cx="12594094" cy="11959629"/>
          </a:xfrm>
          <a:prstGeom prst="rect">
            <a:avLst/>
          </a:prstGeom>
          <a:gradFill>
            <a:gsLst>
              <a:gs pos="0">
                <a:srgbClr val="75164E">
                  <a:alpha val="58291"/>
                </a:srgbClr>
              </a:gs>
              <a:gs pos="100000">
                <a:srgbClr val="75164E"/>
              </a:gs>
            </a:gsLst>
            <a:lin ang="9581564"/>
          </a:gradFill>
          <a:ln w="12700">
            <a:miter lim="400000"/>
          </a:ln>
        </p:spPr>
        <p:txBody>
          <a:bodyPr lIns="91437" tIns="91437" rIns="91437" bIns="91437"/>
          <a:lstStyle/>
          <a:p>
            <a:pPr>
              <a:defRPr sz="3600">
                <a:solidFill>
                  <a:srgbClr val="FFFFFF"/>
                </a:solidFill>
                <a:latin typeface="Open Sans Semibold"/>
                <a:ea typeface="Open Sans Semibold"/>
                <a:cs typeface="Open Sans Semibold"/>
                <a:sym typeface="Open Sans Semibold"/>
              </a:defRPr>
            </a:pPr>
            <a:endParaRPr/>
          </a:p>
        </p:txBody>
      </p:sp>
      <p:sp>
        <p:nvSpPr>
          <p:cNvPr id="508" name="EXAMPLE:…"/>
          <p:cNvSpPr txBox="1"/>
          <p:nvPr/>
        </p:nvSpPr>
        <p:spPr>
          <a:xfrm>
            <a:off x="11789909" y="-3"/>
            <a:ext cx="12594094" cy="123367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22300" tIns="622300" rIns="622300" bIns="622300">
            <a:spAutoFit/>
          </a:bodyPr>
          <a:lstStyle/>
          <a:p>
            <a:pPr>
              <a:defRPr sz="3600">
                <a:solidFill>
                  <a:srgbClr val="FFFFFF"/>
                </a:solidFill>
                <a:latin typeface="Open Sans Semibold"/>
                <a:ea typeface="Open Sans Semibold"/>
                <a:cs typeface="Open Sans Semibold"/>
                <a:sym typeface="Open Sans Semibold"/>
              </a:defRPr>
            </a:pPr>
            <a:r>
              <a:rPr>
                <a:effectLst>
                  <a:outerShdw blurRad="50800" dist="38100" dir="2700000" algn="tl" rotWithShape="0">
                    <a:prstClr val="black">
                      <a:alpha val="40000"/>
                    </a:prstClr>
                  </a:outerShdw>
                </a:effectLst>
              </a:rPr>
              <a:t>EXAMPLE 1: </a:t>
            </a:r>
          </a:p>
          <a:p>
            <a:pPr>
              <a:defRPr sz="3600">
                <a:solidFill>
                  <a:srgbClr val="FFFFFF"/>
                </a:solidFill>
                <a:latin typeface="Open Sans Semibold"/>
                <a:ea typeface="Open Sans Semibold"/>
                <a:cs typeface="Open Sans Semibold"/>
                <a:sym typeface="Open Sans Semibold"/>
              </a:defRPr>
            </a:pPr>
            <a:endParaRPr>
              <a:effectLst>
                <a:outerShdw blurRad="50800" dist="38100" dir="2700000" algn="tl" rotWithShape="0">
                  <a:prstClr val="black">
                    <a:alpha val="40000"/>
                  </a:prstClr>
                </a:outerShdw>
              </a:effectLst>
            </a:endParaRPr>
          </a:p>
          <a:p>
            <a:pPr>
              <a:defRPr sz="3600">
                <a:solidFill>
                  <a:srgbClr val="FFFFFF"/>
                </a:solidFill>
                <a:latin typeface="Open Sans Semibold"/>
                <a:ea typeface="Open Sans Semibold"/>
                <a:cs typeface="Open Sans Semibold"/>
                <a:sym typeface="Open Sans Semibold"/>
              </a:defRPr>
            </a:pPr>
            <a:r>
              <a:rPr>
                <a:effectLst>
                  <a:outerShdw blurRad="50800" dist="38100" dir="2700000" algn="tl" rotWithShape="0">
                    <a:prstClr val="black">
                      <a:alpha val="40000"/>
                    </a:prstClr>
                  </a:outerShdw>
                </a:effectLst>
              </a:rPr>
              <a:t>As a micro-Mfluencer, if you sold 2 Timeless Boxes per day, and enrolled only 2 others who did the same six levels deep, your overall monthly income would look like this:</a:t>
            </a:r>
          </a:p>
          <a:p>
            <a:pPr>
              <a:defRPr sz="1000">
                <a:solidFill>
                  <a:srgbClr val="FFFFFF"/>
                </a:solidFill>
                <a:latin typeface="Open Sans Semibold"/>
                <a:ea typeface="Open Sans Semibold"/>
                <a:cs typeface="Open Sans Semibold"/>
                <a:sym typeface="Open Sans Semibold"/>
              </a:defRPr>
            </a:pPr>
            <a:endParaRPr>
              <a:effectLst>
                <a:outerShdw blurRad="50800" dist="38100" dir="2700000" algn="tl" rotWithShape="0">
                  <a:prstClr val="black">
                    <a:alpha val="40000"/>
                  </a:prstClr>
                </a:outerShdw>
              </a:effectLst>
            </a:endParaRPr>
          </a:p>
          <a:p>
            <a:pPr>
              <a:defRPr sz="3600">
                <a:solidFill>
                  <a:srgbClr val="FFFFFF"/>
                </a:solidFill>
                <a:latin typeface="Open Sans Semibold"/>
                <a:ea typeface="Open Sans Semibold"/>
                <a:cs typeface="Open Sans Semibold"/>
                <a:sym typeface="Open Sans Semibold"/>
              </a:defRPr>
            </a:pPr>
            <a:r>
              <a:rPr>
                <a:effectLst>
                  <a:outerShdw blurRad="50800" dist="38100" dir="2700000" algn="tl" rotWithShape="0">
                    <a:prstClr val="black">
                      <a:alpha val="40000"/>
                    </a:prstClr>
                  </a:outerShdw>
                </a:effectLst>
              </a:rPr>
              <a:t>Personal Mfluencer Bonus:	  $3,000.00</a:t>
            </a:r>
          </a:p>
          <a:p>
            <a:pPr>
              <a:defRPr sz="1000">
                <a:solidFill>
                  <a:srgbClr val="FFFFFF"/>
                </a:solidFill>
                <a:latin typeface="Open Sans Semibold"/>
                <a:ea typeface="Open Sans Semibold"/>
                <a:cs typeface="Open Sans Semibold"/>
                <a:sym typeface="Open Sans Semibold"/>
              </a:defRPr>
            </a:pPr>
            <a:endParaRPr>
              <a:effectLst>
                <a:outerShdw blurRad="50800" dist="38100" dir="2700000" algn="tl" rotWithShape="0">
                  <a:prstClr val="black">
                    <a:alpha val="40000"/>
                  </a:prstClr>
                </a:outerShdw>
              </a:effectLst>
            </a:endParaRPr>
          </a:p>
          <a:p>
            <a:pPr>
              <a:defRPr sz="3600">
                <a:solidFill>
                  <a:srgbClr val="FFFFFF"/>
                </a:solidFill>
                <a:latin typeface="Open Sans Semibold"/>
                <a:ea typeface="Open Sans Semibold"/>
                <a:cs typeface="Open Sans Semibold"/>
                <a:sym typeface="Open Sans Semibold"/>
              </a:defRPr>
            </a:pPr>
            <a:r>
              <a:rPr>
                <a:effectLst>
                  <a:outerShdw blurRad="50800" dist="38100" dir="2700000" algn="tl" rotWithShape="0">
                    <a:prstClr val="black">
                      <a:alpha val="40000"/>
                    </a:prstClr>
                  </a:outerShdw>
                </a:effectLst>
              </a:rPr>
              <a:t>Level		Mfluencers	   Override</a:t>
            </a:r>
          </a:p>
          <a:p>
            <a:pPr>
              <a:defRPr sz="3600">
                <a:solidFill>
                  <a:srgbClr val="FFFFFF"/>
                </a:solidFill>
                <a:latin typeface="Open Sans Semibold"/>
                <a:ea typeface="Open Sans Semibold"/>
                <a:cs typeface="Open Sans Semibold"/>
                <a:sym typeface="Open Sans Semibold"/>
              </a:defRPr>
            </a:pPr>
            <a:r>
              <a:rPr>
                <a:effectLst>
                  <a:outerShdw blurRad="50800" dist="38100" dir="2700000" algn="tl" rotWithShape="0">
                    <a:prstClr val="black">
                      <a:alpha val="40000"/>
                    </a:prstClr>
                  </a:outerShdw>
                </a:effectLst>
              </a:rPr>
              <a:t>  1		       2		     $228.00</a:t>
            </a:r>
          </a:p>
          <a:p>
            <a:pPr>
              <a:defRPr sz="3600">
                <a:solidFill>
                  <a:srgbClr val="FFFFFF"/>
                </a:solidFill>
                <a:latin typeface="Open Sans Semibold"/>
                <a:ea typeface="Open Sans Semibold"/>
                <a:cs typeface="Open Sans Semibold"/>
                <a:sym typeface="Open Sans Semibold"/>
              </a:defRPr>
            </a:pPr>
            <a:r>
              <a:rPr>
                <a:effectLst>
                  <a:outerShdw blurRad="50800" dist="38100" dir="2700000" algn="tl" rotWithShape="0">
                    <a:prstClr val="black">
                      <a:alpha val="40000"/>
                    </a:prstClr>
                  </a:outerShdw>
                </a:effectLst>
              </a:rPr>
              <a:t>  2		       4		     $456.00</a:t>
            </a:r>
          </a:p>
          <a:p>
            <a:pPr>
              <a:defRPr sz="3600">
                <a:solidFill>
                  <a:srgbClr val="FFFFFF"/>
                </a:solidFill>
                <a:latin typeface="Open Sans Semibold"/>
                <a:ea typeface="Open Sans Semibold"/>
                <a:cs typeface="Open Sans Semibold"/>
                <a:sym typeface="Open Sans Semibold"/>
              </a:defRPr>
            </a:pPr>
            <a:r>
              <a:rPr>
                <a:effectLst>
                  <a:outerShdw blurRad="50800" dist="38100" dir="2700000" algn="tl" rotWithShape="0">
                    <a:prstClr val="black">
                      <a:alpha val="40000"/>
                    </a:prstClr>
                  </a:outerShdw>
                </a:effectLst>
              </a:rPr>
              <a:t>  3		       8		     $456.00</a:t>
            </a:r>
          </a:p>
          <a:p>
            <a:pPr>
              <a:defRPr sz="3600">
                <a:solidFill>
                  <a:srgbClr val="FFFFFF"/>
                </a:solidFill>
                <a:latin typeface="Open Sans Semibold"/>
                <a:ea typeface="Open Sans Semibold"/>
                <a:cs typeface="Open Sans Semibold"/>
                <a:sym typeface="Open Sans Semibold"/>
              </a:defRPr>
            </a:pPr>
            <a:r>
              <a:rPr>
                <a:effectLst>
                  <a:outerShdw blurRad="50800" dist="38100" dir="2700000" algn="tl" rotWithShape="0">
                    <a:prstClr val="black">
                      <a:alpha val="40000"/>
                    </a:prstClr>
                  </a:outerShdw>
                </a:effectLst>
              </a:rPr>
              <a:t>  4		      16		     $912.00</a:t>
            </a:r>
          </a:p>
          <a:p>
            <a:pPr>
              <a:defRPr sz="3600">
                <a:solidFill>
                  <a:srgbClr val="FFFFFF"/>
                </a:solidFill>
                <a:latin typeface="Open Sans Semibold"/>
                <a:ea typeface="Open Sans Semibold"/>
                <a:cs typeface="Open Sans Semibold"/>
                <a:sym typeface="Open Sans Semibold"/>
              </a:defRPr>
            </a:pPr>
            <a:r>
              <a:rPr>
                <a:effectLst>
                  <a:outerShdw blurRad="50800" dist="38100" dir="2700000" algn="tl" rotWithShape="0">
                    <a:prstClr val="black">
                      <a:alpha val="40000"/>
                    </a:prstClr>
                  </a:outerShdw>
                </a:effectLst>
              </a:rPr>
              <a:t>  5		      32		  $1,824.00</a:t>
            </a:r>
          </a:p>
          <a:p>
            <a:pPr>
              <a:defRPr sz="3600">
                <a:solidFill>
                  <a:srgbClr val="FFFFFF"/>
                </a:solidFill>
                <a:latin typeface="Open Sans Semibold"/>
                <a:ea typeface="Open Sans Semibold"/>
                <a:cs typeface="Open Sans Semibold"/>
                <a:sym typeface="Open Sans Semibold"/>
              </a:defRPr>
            </a:pPr>
            <a:r>
              <a:rPr>
                <a:effectLst>
                  <a:outerShdw blurRad="50800" dist="38100" dir="2700000" algn="tl" rotWithShape="0">
                    <a:prstClr val="black">
                      <a:alpha val="40000"/>
                    </a:prstClr>
                  </a:outerShdw>
                </a:effectLst>
              </a:rPr>
              <a:t>  6		      64		  $2,188.80</a:t>
            </a:r>
          </a:p>
          <a:p>
            <a:pPr>
              <a:defRPr sz="3600">
                <a:solidFill>
                  <a:srgbClr val="FFFFFF"/>
                </a:solidFill>
                <a:latin typeface="Open Sans Semibold"/>
                <a:ea typeface="Open Sans Semibold"/>
                <a:cs typeface="Open Sans Semibold"/>
                <a:sym typeface="Open Sans Semibold"/>
              </a:defRPr>
            </a:pPr>
            <a:r>
              <a:rPr>
                <a:effectLst>
                  <a:outerShdw blurRad="50800" dist="38100" dir="2700000" algn="tl" rotWithShape="0">
                    <a:prstClr val="black">
                      <a:alpha val="40000"/>
                    </a:prstClr>
                  </a:outerShdw>
                </a:effectLst>
              </a:rPr>
              <a:t>  7		     128		  $2,918.40</a:t>
            </a:r>
          </a:p>
          <a:p>
            <a:pPr>
              <a:defRPr sz="4000" b="1">
                <a:solidFill>
                  <a:srgbClr val="FFFFFF"/>
                </a:solidFill>
                <a:latin typeface="Open Sans Semibold"/>
                <a:ea typeface="Open Sans Semibold"/>
                <a:cs typeface="Open Sans Semibold"/>
                <a:sym typeface="Open Sans Semibold"/>
              </a:defRPr>
            </a:pPr>
            <a:endParaRPr>
              <a:effectLst>
                <a:outerShdw blurRad="50800" dist="38100" dir="2700000" algn="tl" rotWithShape="0">
                  <a:prstClr val="black">
                    <a:alpha val="40000"/>
                  </a:prstClr>
                </a:outerShdw>
              </a:effectLst>
            </a:endParaRPr>
          </a:p>
          <a:p>
            <a:pPr>
              <a:defRPr sz="4800" b="1">
                <a:solidFill>
                  <a:srgbClr val="FFFFFF"/>
                </a:solidFill>
                <a:latin typeface="Open Sans Semibold"/>
                <a:ea typeface="Open Sans Semibold"/>
                <a:cs typeface="Open Sans Semibold"/>
                <a:sym typeface="Open Sans Semibold"/>
              </a:defRPr>
            </a:pPr>
            <a:r>
              <a:rPr>
                <a:effectLst>
                  <a:outerShdw blurRad="50800" dist="38100" dir="2700000" algn="tl" rotWithShape="0">
                    <a:prstClr val="black">
                      <a:alpha val="40000"/>
                    </a:prstClr>
                  </a:outerShdw>
                </a:effectLst>
              </a:rPr>
              <a:t>GRAND TOTAL		$11,983.20</a:t>
            </a:r>
            <a:endParaRPr sz="3600" b="0">
              <a:effectLst>
                <a:outerShdw blurRad="50800" dist="38100" dir="2700000" algn="tl" rotWithShape="0">
                  <a:prstClr val="black">
                    <a:alpha val="40000"/>
                  </a:prstClr>
                </a:outerShdw>
              </a:effectLst>
            </a:endParaRPr>
          </a:p>
          <a:p>
            <a:pPr>
              <a:defRPr sz="3600" b="1">
                <a:solidFill>
                  <a:srgbClr val="FFFFFF"/>
                </a:solidFill>
                <a:latin typeface="Open Sans Semibold"/>
                <a:ea typeface="Open Sans Semibold"/>
                <a:cs typeface="Open Sans Semibold"/>
                <a:sym typeface="Open Sans Semibold"/>
              </a:defRPr>
            </a:pPr>
            <a:endParaRPr sz="3600" b="0">
              <a:effectLst>
                <a:outerShdw blurRad="50800" dist="38100" dir="2700000" algn="tl" rotWithShape="0">
                  <a:prstClr val="black">
                    <a:alpha val="40000"/>
                  </a:prstClr>
                </a:outerShdw>
              </a:effectLst>
            </a:endParaRPr>
          </a:p>
          <a:p>
            <a:pPr>
              <a:defRPr sz="3600" b="1">
                <a:solidFill>
                  <a:srgbClr val="FFFFFF"/>
                </a:solidFill>
                <a:latin typeface="Open Sans Semibold"/>
                <a:ea typeface="Open Sans Semibold"/>
                <a:cs typeface="Open Sans Semibold"/>
                <a:sym typeface="Open Sans Semibold"/>
              </a:defRPr>
            </a:pPr>
            <a:r>
              <a:rPr>
                <a:effectLst>
                  <a:outerShdw blurRad="50800" dist="38100" dir="2700000" algn="tl" rotWithShape="0">
                    <a:prstClr val="black">
                      <a:alpha val="40000"/>
                    </a:prstClr>
                  </a:outerShdw>
                </a:effectLst>
              </a:rPr>
              <a:t>However, if add just one more Mfluencer…</a:t>
            </a:r>
          </a:p>
        </p:txBody>
      </p:sp>
      <p:pic>
        <p:nvPicPr>
          <p:cNvPr id="509" name="Picture 2" descr="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6240" y="7549982"/>
            <a:ext cx="11683671" cy="4386649"/>
          </a:xfrm>
          <a:prstGeom prst="rect">
            <a:avLst/>
          </a:prstGeom>
          <a:ln w="12700">
            <a:miter lim="400000"/>
          </a:ln>
        </p:spPr>
      </p:pic>
      <p:sp>
        <p:nvSpPr>
          <p:cNvPr id="9" name="MFINITY Oil">
            <a:extLst>
              <a:ext uri="{FF2B5EF4-FFF2-40B4-BE49-F238E27FC236}">
                <a16:creationId xmlns:a16="http://schemas.microsoft.com/office/drawing/2014/main" id="{2E6B191D-3B9C-EF42-AA46-4435691A5AE8}"/>
              </a:ext>
            </a:extLst>
          </p:cNvPr>
          <p:cNvSpPr txBox="1">
            <a:spLocks noGrp="1"/>
          </p:cNvSpPr>
          <p:nvPr>
            <p:ph type="title"/>
          </p:nvPr>
        </p:nvSpPr>
        <p:spPr>
          <a:xfrm>
            <a:off x="93182" y="227757"/>
            <a:ext cx="11709786" cy="3576825"/>
          </a:xfrm>
          <a:prstGeom prst="rect">
            <a:avLst/>
          </a:prstGeom>
        </p:spPr>
        <p:txBody>
          <a:bodyPr>
            <a:normAutofit/>
          </a:bodyPr>
          <a:lstStyle/>
          <a:p>
            <a:pPr algn="ctr" defTabSz="1444752">
              <a:defRPr sz="7821" b="1">
                <a:solidFill>
                  <a:srgbClr val="000000"/>
                </a:solidFill>
              </a:defRPr>
            </a:pPr>
            <a:r>
              <a:rPr lang="en-US" sz="11500" dirty="0">
                <a:solidFill>
                  <a:schemeClr val="tx1">
                    <a:lumMod val="65000"/>
                    <a:lumOff val="35000"/>
                  </a:schemeClr>
                </a:solidFill>
                <a:effectLst>
                  <a:outerShdw blurRad="50800" dist="38100" dir="2700000" algn="tl" rotWithShape="0">
                    <a:prstClr val="black">
                      <a:alpha val="40000"/>
                    </a:prstClr>
                  </a:outerShdw>
                </a:effectLst>
                <a:latin typeface="+mn-lt"/>
              </a:rPr>
              <a:t>LEVERAGE </a:t>
            </a:r>
            <a:r>
              <a:rPr lang="en-US" sz="11500" i="1" dirty="0">
                <a:solidFill>
                  <a:schemeClr val="tx1">
                    <a:lumMod val="65000"/>
                    <a:lumOff val="35000"/>
                  </a:schemeClr>
                </a:solidFill>
                <a:effectLst>
                  <a:outerShdw blurRad="50800" dist="38100" dir="2700000" algn="tl" rotWithShape="0">
                    <a:prstClr val="black">
                      <a:alpha val="40000"/>
                    </a:prstClr>
                  </a:outerShdw>
                </a:effectLst>
                <a:latin typeface="+mn-lt"/>
              </a:rPr>
              <a:t>OTHER</a:t>
            </a:r>
            <a:r>
              <a:rPr lang="en-US" sz="11500" dirty="0">
                <a:solidFill>
                  <a:schemeClr val="tx1">
                    <a:lumMod val="65000"/>
                    <a:lumOff val="35000"/>
                  </a:schemeClr>
                </a:solidFill>
                <a:effectLst>
                  <a:outerShdw blurRad="50800" dist="38100" dir="2700000" algn="tl" rotWithShape="0">
                    <a:prstClr val="black">
                      <a:alpha val="40000"/>
                    </a:prstClr>
                  </a:outerShdw>
                </a:effectLst>
                <a:latin typeface="+mn-lt"/>
              </a:rPr>
              <a:t> MFLUENCERS</a:t>
            </a:r>
            <a:endParaRPr sz="11500" dirty="0">
              <a:solidFill>
                <a:schemeClr val="tx1">
                  <a:lumMod val="65000"/>
                  <a:lumOff val="35000"/>
                </a:schemeClr>
              </a:solidFill>
              <a:effectLst>
                <a:outerShdw blurRad="50800" dist="38100" dir="2700000" algn="tl" rotWithShape="0">
                  <a:prstClr val="black">
                    <a:alpha val="40000"/>
                  </a:prstClr>
                </a:outerShdw>
              </a:effectLst>
              <a:latin typeface="+mn-lt"/>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 name="“This illustration is for educational purposes only and is not intended to serve as a guarantee of income. Actual results will vary depending upon many factors. Success in this business requires hard work, dedication, and good sales skills. The average p"/>
          <p:cNvSpPr txBox="1"/>
          <p:nvPr/>
        </p:nvSpPr>
        <p:spPr>
          <a:xfrm>
            <a:off x="734587" y="12301491"/>
            <a:ext cx="15088876" cy="12700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rmAutofit/>
          </a:bodyPr>
          <a:lstStyle>
            <a:lvl1pPr defTabSz="1389888">
              <a:lnSpc>
                <a:spcPct val="90000"/>
              </a:lnSpc>
              <a:spcBef>
                <a:spcPts val="4000"/>
              </a:spcBef>
              <a:defRPr sz="1800" i="1">
                <a:solidFill>
                  <a:srgbClr val="FFFFFF">
                    <a:alpha val="66278"/>
                  </a:srgbClr>
                </a:solidFill>
                <a:latin typeface="Open Sans"/>
                <a:ea typeface="Open Sans"/>
                <a:cs typeface="Open Sans"/>
                <a:sym typeface="Open Sans"/>
              </a:defRPr>
            </a:lvl1pPr>
          </a:lstStyle>
          <a:p>
            <a:r>
              <a:t>“This illustration is for educational purposes only and is not intended to serve as a guarantee of income. Actual results will vary depending upon many factors. Success in this business requires hard work, dedication, and good sales skills. The average participant in this business earns between $500 and $2,000 per year. Some earn less while some earn much more. Please see our full income disclosure statement for more information.”</a:t>
            </a:r>
          </a:p>
        </p:txBody>
      </p:sp>
      <p:sp>
        <p:nvSpPr>
          <p:cNvPr id="514" name="Rectangle"/>
          <p:cNvSpPr/>
          <p:nvPr/>
        </p:nvSpPr>
        <p:spPr>
          <a:xfrm>
            <a:off x="11789909" y="-3"/>
            <a:ext cx="12594094" cy="11959629"/>
          </a:xfrm>
          <a:prstGeom prst="rect">
            <a:avLst/>
          </a:prstGeom>
          <a:gradFill>
            <a:gsLst>
              <a:gs pos="0">
                <a:srgbClr val="75164E">
                  <a:alpha val="58291"/>
                </a:srgbClr>
              </a:gs>
              <a:gs pos="100000">
                <a:srgbClr val="75164E"/>
              </a:gs>
            </a:gsLst>
            <a:lin ang="9581564"/>
          </a:gradFill>
          <a:ln w="12700">
            <a:miter lim="400000"/>
          </a:ln>
        </p:spPr>
        <p:txBody>
          <a:bodyPr lIns="91437" tIns="91437" rIns="91437" bIns="91437"/>
          <a:lstStyle/>
          <a:p>
            <a:pPr>
              <a:defRPr sz="3600">
                <a:solidFill>
                  <a:srgbClr val="FFFFFF"/>
                </a:solidFill>
                <a:latin typeface="Open Sans Semibold"/>
                <a:ea typeface="Open Sans Semibold"/>
                <a:cs typeface="Open Sans Semibold"/>
                <a:sym typeface="Open Sans Semibold"/>
              </a:defRPr>
            </a:pPr>
            <a:endParaRPr/>
          </a:p>
        </p:txBody>
      </p:sp>
      <p:sp>
        <p:nvSpPr>
          <p:cNvPr id="515" name="EXAMPLE:…"/>
          <p:cNvSpPr txBox="1"/>
          <p:nvPr/>
        </p:nvSpPr>
        <p:spPr>
          <a:xfrm>
            <a:off x="11789909" y="-3"/>
            <a:ext cx="12594094" cy="112287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22300" tIns="622300" rIns="622300" bIns="622300">
            <a:spAutoFit/>
          </a:bodyPr>
          <a:lstStyle/>
          <a:p>
            <a:pPr>
              <a:defRPr sz="3600">
                <a:solidFill>
                  <a:srgbClr val="FFFFFF"/>
                </a:solidFill>
                <a:latin typeface="Open Sans Semibold"/>
                <a:ea typeface="Open Sans Semibold"/>
                <a:cs typeface="Open Sans Semibold"/>
                <a:sym typeface="Open Sans Semibold"/>
              </a:defRPr>
            </a:pPr>
            <a:r>
              <a:rPr>
                <a:effectLst>
                  <a:outerShdw blurRad="50800" dist="38100" dir="2700000" algn="tl" rotWithShape="0">
                    <a:prstClr val="black">
                      <a:alpha val="40000"/>
                    </a:prstClr>
                  </a:outerShdw>
                </a:effectLst>
              </a:rPr>
              <a:t>EXAMPLE 2: </a:t>
            </a:r>
          </a:p>
          <a:p>
            <a:pPr>
              <a:defRPr sz="3600">
                <a:solidFill>
                  <a:srgbClr val="FFFFFF"/>
                </a:solidFill>
                <a:latin typeface="Open Sans Semibold"/>
                <a:ea typeface="Open Sans Semibold"/>
                <a:cs typeface="Open Sans Semibold"/>
                <a:sym typeface="Open Sans Semibold"/>
              </a:defRPr>
            </a:pPr>
            <a:endParaRPr>
              <a:effectLst>
                <a:outerShdw blurRad="50800" dist="38100" dir="2700000" algn="tl" rotWithShape="0">
                  <a:prstClr val="black">
                    <a:alpha val="40000"/>
                  </a:prstClr>
                </a:outerShdw>
              </a:effectLst>
            </a:endParaRPr>
          </a:p>
          <a:p>
            <a:pPr>
              <a:defRPr sz="3600">
                <a:solidFill>
                  <a:srgbClr val="FFFFFF"/>
                </a:solidFill>
                <a:latin typeface="Open Sans Semibold"/>
                <a:ea typeface="Open Sans Semibold"/>
                <a:cs typeface="Open Sans Semibold"/>
                <a:sym typeface="Open Sans Semibold"/>
              </a:defRPr>
            </a:pPr>
            <a:r>
              <a:rPr>
                <a:effectLst>
                  <a:outerShdw blurRad="50800" dist="38100" dir="2700000" algn="tl" rotWithShape="0">
                    <a:prstClr val="black">
                      <a:alpha val="40000"/>
                    </a:prstClr>
                  </a:outerShdw>
                </a:effectLst>
              </a:rPr>
              <a:t>As a micro-Mfluencer, if you sold 2 Timeless Boxes per day, and enrolled only 3 others who did the same six levels deep, your overall monthly income would look like this:</a:t>
            </a:r>
          </a:p>
          <a:p>
            <a:pPr>
              <a:defRPr sz="1000">
                <a:solidFill>
                  <a:srgbClr val="FFFFFF"/>
                </a:solidFill>
                <a:latin typeface="Open Sans Semibold"/>
                <a:ea typeface="Open Sans Semibold"/>
                <a:cs typeface="Open Sans Semibold"/>
                <a:sym typeface="Open Sans Semibold"/>
              </a:defRPr>
            </a:pPr>
            <a:endParaRPr>
              <a:effectLst>
                <a:outerShdw blurRad="50800" dist="38100" dir="2700000" algn="tl" rotWithShape="0">
                  <a:prstClr val="black">
                    <a:alpha val="40000"/>
                  </a:prstClr>
                </a:outerShdw>
              </a:effectLst>
            </a:endParaRPr>
          </a:p>
          <a:p>
            <a:pPr>
              <a:defRPr sz="3600">
                <a:solidFill>
                  <a:srgbClr val="FFFFFF"/>
                </a:solidFill>
                <a:latin typeface="Open Sans Semibold"/>
                <a:ea typeface="Open Sans Semibold"/>
                <a:cs typeface="Open Sans Semibold"/>
                <a:sym typeface="Open Sans Semibold"/>
              </a:defRPr>
            </a:pPr>
            <a:r>
              <a:rPr>
                <a:effectLst>
                  <a:outerShdw blurRad="50800" dist="38100" dir="2700000" algn="tl" rotWithShape="0">
                    <a:prstClr val="black">
                      <a:alpha val="40000"/>
                    </a:prstClr>
                  </a:outerShdw>
                </a:effectLst>
              </a:rPr>
              <a:t>Personal Mfluencer Bonus:	  $3,000.00</a:t>
            </a:r>
          </a:p>
          <a:p>
            <a:pPr>
              <a:defRPr sz="1000">
                <a:solidFill>
                  <a:srgbClr val="FFFFFF"/>
                </a:solidFill>
                <a:latin typeface="Open Sans Semibold"/>
                <a:ea typeface="Open Sans Semibold"/>
                <a:cs typeface="Open Sans Semibold"/>
                <a:sym typeface="Open Sans Semibold"/>
              </a:defRPr>
            </a:pPr>
            <a:endParaRPr>
              <a:effectLst>
                <a:outerShdw blurRad="50800" dist="38100" dir="2700000" algn="tl" rotWithShape="0">
                  <a:prstClr val="black">
                    <a:alpha val="40000"/>
                  </a:prstClr>
                </a:outerShdw>
              </a:effectLst>
            </a:endParaRPr>
          </a:p>
          <a:p>
            <a:pPr>
              <a:defRPr sz="3600">
                <a:solidFill>
                  <a:srgbClr val="FFFFFF"/>
                </a:solidFill>
                <a:latin typeface="Open Sans Semibold"/>
                <a:ea typeface="Open Sans Semibold"/>
                <a:cs typeface="Open Sans Semibold"/>
                <a:sym typeface="Open Sans Semibold"/>
              </a:defRPr>
            </a:pPr>
            <a:r>
              <a:rPr>
                <a:effectLst>
                  <a:outerShdw blurRad="50800" dist="38100" dir="2700000" algn="tl" rotWithShape="0">
                    <a:prstClr val="black">
                      <a:alpha val="40000"/>
                    </a:prstClr>
                  </a:outerShdw>
                </a:effectLst>
              </a:rPr>
              <a:t>Level		Mfluencers	   Override</a:t>
            </a:r>
          </a:p>
          <a:p>
            <a:pPr>
              <a:defRPr sz="3600">
                <a:solidFill>
                  <a:srgbClr val="FFFFFF"/>
                </a:solidFill>
                <a:latin typeface="Open Sans Semibold"/>
                <a:ea typeface="Open Sans Semibold"/>
                <a:cs typeface="Open Sans Semibold"/>
                <a:sym typeface="Open Sans Semibold"/>
              </a:defRPr>
            </a:pPr>
            <a:r>
              <a:rPr>
                <a:effectLst>
                  <a:outerShdw blurRad="50800" dist="38100" dir="2700000" algn="tl" rotWithShape="0">
                    <a:prstClr val="black">
                      <a:alpha val="40000"/>
                    </a:prstClr>
                  </a:outerShdw>
                </a:effectLst>
              </a:rPr>
              <a:t>  1		       3		      $342.00</a:t>
            </a:r>
          </a:p>
          <a:p>
            <a:pPr>
              <a:defRPr sz="3600">
                <a:solidFill>
                  <a:srgbClr val="FFFFFF"/>
                </a:solidFill>
                <a:latin typeface="Open Sans Semibold"/>
                <a:ea typeface="Open Sans Semibold"/>
                <a:cs typeface="Open Sans Semibold"/>
                <a:sym typeface="Open Sans Semibold"/>
              </a:defRPr>
            </a:pPr>
            <a:r>
              <a:rPr>
                <a:effectLst>
                  <a:outerShdw blurRad="50800" dist="38100" dir="2700000" algn="tl" rotWithShape="0">
                    <a:prstClr val="black">
                      <a:alpha val="40000"/>
                    </a:prstClr>
                  </a:outerShdw>
                </a:effectLst>
              </a:rPr>
              <a:t>  2		       9		   $1,026.00</a:t>
            </a:r>
          </a:p>
          <a:p>
            <a:pPr>
              <a:defRPr sz="3600">
                <a:solidFill>
                  <a:srgbClr val="FFFFFF"/>
                </a:solidFill>
                <a:latin typeface="Open Sans Semibold"/>
                <a:ea typeface="Open Sans Semibold"/>
                <a:cs typeface="Open Sans Semibold"/>
                <a:sym typeface="Open Sans Semibold"/>
              </a:defRPr>
            </a:pPr>
            <a:r>
              <a:rPr>
                <a:effectLst>
                  <a:outerShdw blurRad="50800" dist="38100" dir="2700000" algn="tl" rotWithShape="0">
                    <a:prstClr val="black">
                      <a:alpha val="40000"/>
                    </a:prstClr>
                  </a:outerShdw>
                </a:effectLst>
              </a:rPr>
              <a:t>  3		      27		   $1,539.00</a:t>
            </a:r>
          </a:p>
          <a:p>
            <a:pPr>
              <a:defRPr sz="3600">
                <a:solidFill>
                  <a:srgbClr val="FFFFFF"/>
                </a:solidFill>
                <a:latin typeface="Open Sans Semibold"/>
                <a:ea typeface="Open Sans Semibold"/>
                <a:cs typeface="Open Sans Semibold"/>
                <a:sym typeface="Open Sans Semibold"/>
              </a:defRPr>
            </a:pPr>
            <a:r>
              <a:rPr>
                <a:effectLst>
                  <a:outerShdw blurRad="50800" dist="38100" dir="2700000" algn="tl" rotWithShape="0">
                    <a:prstClr val="black">
                      <a:alpha val="40000"/>
                    </a:prstClr>
                  </a:outerShdw>
                </a:effectLst>
              </a:rPr>
              <a:t>  4		      81		   $4,617.00</a:t>
            </a:r>
          </a:p>
          <a:p>
            <a:pPr>
              <a:defRPr sz="3600">
                <a:solidFill>
                  <a:srgbClr val="FFFFFF"/>
                </a:solidFill>
                <a:latin typeface="Open Sans Semibold"/>
                <a:ea typeface="Open Sans Semibold"/>
                <a:cs typeface="Open Sans Semibold"/>
                <a:sym typeface="Open Sans Semibold"/>
              </a:defRPr>
            </a:pPr>
            <a:r>
              <a:rPr>
                <a:effectLst>
                  <a:outerShdw blurRad="50800" dist="38100" dir="2700000" algn="tl" rotWithShape="0">
                    <a:prstClr val="black">
                      <a:alpha val="40000"/>
                    </a:prstClr>
                  </a:outerShdw>
                </a:effectLst>
              </a:rPr>
              <a:t>  5		     243		 $13,851.00</a:t>
            </a:r>
          </a:p>
          <a:p>
            <a:pPr>
              <a:defRPr sz="3600">
                <a:solidFill>
                  <a:srgbClr val="FFFFFF"/>
                </a:solidFill>
                <a:latin typeface="Open Sans Semibold"/>
                <a:ea typeface="Open Sans Semibold"/>
                <a:cs typeface="Open Sans Semibold"/>
                <a:sym typeface="Open Sans Semibold"/>
              </a:defRPr>
            </a:pPr>
            <a:r>
              <a:rPr>
                <a:effectLst>
                  <a:outerShdw blurRad="50800" dist="38100" dir="2700000" algn="tl" rotWithShape="0">
                    <a:prstClr val="black">
                      <a:alpha val="40000"/>
                    </a:prstClr>
                  </a:outerShdw>
                </a:effectLst>
              </a:rPr>
              <a:t>  6		     729		 $24,931.80</a:t>
            </a:r>
          </a:p>
          <a:p>
            <a:pPr>
              <a:defRPr sz="3600">
                <a:solidFill>
                  <a:srgbClr val="FFFFFF"/>
                </a:solidFill>
                <a:latin typeface="Open Sans Semibold"/>
                <a:ea typeface="Open Sans Semibold"/>
                <a:cs typeface="Open Sans Semibold"/>
                <a:sym typeface="Open Sans Semibold"/>
              </a:defRPr>
            </a:pPr>
            <a:r>
              <a:rPr>
                <a:effectLst>
                  <a:outerShdw blurRad="50800" dist="38100" dir="2700000" algn="tl" rotWithShape="0">
                    <a:prstClr val="black">
                      <a:alpha val="40000"/>
                    </a:prstClr>
                  </a:outerShdw>
                </a:effectLst>
              </a:rPr>
              <a:t>  7		    2187		 $49,863.60</a:t>
            </a:r>
          </a:p>
          <a:p>
            <a:pPr>
              <a:defRPr sz="4000" b="1">
                <a:solidFill>
                  <a:srgbClr val="FFFFFF"/>
                </a:solidFill>
                <a:latin typeface="Open Sans Semibold"/>
                <a:ea typeface="Open Sans Semibold"/>
                <a:cs typeface="Open Sans Semibold"/>
                <a:sym typeface="Open Sans Semibold"/>
              </a:defRPr>
            </a:pPr>
            <a:endParaRPr>
              <a:effectLst>
                <a:outerShdw blurRad="50800" dist="38100" dir="2700000" algn="tl" rotWithShape="0">
                  <a:prstClr val="black">
                    <a:alpha val="40000"/>
                  </a:prstClr>
                </a:outerShdw>
              </a:effectLst>
            </a:endParaRPr>
          </a:p>
          <a:p>
            <a:pPr>
              <a:defRPr sz="4800" b="1">
                <a:solidFill>
                  <a:srgbClr val="FFFFFF"/>
                </a:solidFill>
                <a:latin typeface="Open Sans Semibold"/>
                <a:ea typeface="Open Sans Semibold"/>
                <a:cs typeface="Open Sans Semibold"/>
                <a:sym typeface="Open Sans Semibold"/>
              </a:defRPr>
            </a:pPr>
            <a:r>
              <a:rPr>
                <a:effectLst>
                  <a:outerShdw blurRad="50800" dist="38100" dir="2700000" algn="tl" rotWithShape="0">
                    <a:prstClr val="black">
                      <a:alpha val="40000"/>
                    </a:prstClr>
                  </a:outerShdw>
                </a:effectLst>
              </a:rPr>
              <a:t>GRAND TOTAL		$99,170.40</a:t>
            </a:r>
          </a:p>
        </p:txBody>
      </p:sp>
      <p:sp>
        <p:nvSpPr>
          <p:cNvPr id="10" name="Additional Income Streams…">
            <a:extLst>
              <a:ext uri="{FF2B5EF4-FFF2-40B4-BE49-F238E27FC236}">
                <a16:creationId xmlns:a16="http://schemas.microsoft.com/office/drawing/2014/main" id="{2103E010-6FC0-CB42-9D41-CFB9D7DFC3DA}"/>
              </a:ext>
            </a:extLst>
          </p:cNvPr>
          <p:cNvSpPr txBox="1">
            <a:spLocks noGrp="1"/>
          </p:cNvSpPr>
          <p:nvPr>
            <p:ph type="body" sz="quarter" idx="1"/>
          </p:nvPr>
        </p:nvSpPr>
        <p:spPr>
          <a:xfrm>
            <a:off x="557672" y="3804582"/>
            <a:ext cx="10110104" cy="3232542"/>
          </a:xfrm>
          <a:prstGeom prst="rect">
            <a:avLst/>
          </a:prstGeom>
        </p:spPr>
        <p:txBody>
          <a:bodyPr>
            <a:normAutofit fontScale="92500" lnSpcReduction="10000"/>
          </a:bodyPr>
          <a:lstStyle/>
          <a:p>
            <a:pPr marL="571500" indent="-571500" defTabSz="1627632">
              <a:lnSpc>
                <a:spcPct val="104000"/>
              </a:lnSpc>
              <a:spcBef>
                <a:spcPts val="1600"/>
              </a:spcBef>
              <a:buSzPct val="100000"/>
              <a:buFont typeface="Arial"/>
              <a:buChar char="•"/>
              <a:defRPr sz="3400" b="1">
                <a:solidFill>
                  <a:srgbClr val="7C1B4E"/>
                </a:solidFill>
              </a:defRPr>
            </a:pPr>
            <a:r>
              <a:rPr sz="4400" dirty="0">
                <a:effectLst>
                  <a:outerShdw blurRad="50800" dist="38100" dir="2700000" algn="tl" rotWithShape="0">
                    <a:prstClr val="black">
                      <a:alpha val="40000"/>
                    </a:prstClr>
                  </a:outerShdw>
                </a:effectLst>
                <a:latin typeface="+mn-lt"/>
              </a:rPr>
              <a:t>Override Commissions </a:t>
            </a:r>
            <a:r>
              <a:rPr sz="3200" i="1" dirty="0">
                <a:solidFill>
                  <a:srgbClr val="404040"/>
                </a:solidFill>
                <a:effectLst>
                  <a:outerShdw blurRad="50800" dist="38100" dir="2700000" algn="tl" rotWithShape="0">
                    <a:prstClr val="black">
                      <a:alpha val="40000"/>
                    </a:prstClr>
                  </a:outerShdw>
                </a:effectLst>
                <a:latin typeface="+mn-lt"/>
              </a:rPr>
              <a:t>(to unlimited depth)</a:t>
            </a:r>
            <a:endParaRPr sz="4400" i="1" dirty="0">
              <a:solidFill>
                <a:srgbClr val="404040"/>
              </a:solidFill>
              <a:effectLst>
                <a:outerShdw blurRad="50800" dist="38100" dir="2700000" algn="tl" rotWithShape="0">
                  <a:prstClr val="black">
                    <a:alpha val="40000"/>
                  </a:prstClr>
                </a:outerShdw>
              </a:effectLst>
              <a:latin typeface="+mn-lt"/>
            </a:endParaRPr>
          </a:p>
          <a:p>
            <a:pPr marL="571500" indent="-571500" defTabSz="1627632">
              <a:lnSpc>
                <a:spcPct val="104000"/>
              </a:lnSpc>
              <a:spcBef>
                <a:spcPts val="1600"/>
              </a:spcBef>
              <a:buSzPct val="100000"/>
              <a:buFont typeface="Arial"/>
              <a:buChar char="•"/>
              <a:defRPr sz="3400" b="1">
                <a:solidFill>
                  <a:srgbClr val="7C1B4E"/>
                </a:solidFill>
              </a:defRPr>
            </a:pPr>
            <a:r>
              <a:rPr sz="4400" dirty="0">
                <a:effectLst>
                  <a:outerShdw blurRad="50800" dist="38100" dir="2700000" algn="tl" rotWithShape="0">
                    <a:prstClr val="black">
                      <a:alpha val="40000"/>
                    </a:prstClr>
                  </a:outerShdw>
                </a:effectLst>
                <a:latin typeface="+mn-lt"/>
              </a:rPr>
              <a:t>Generational Income </a:t>
            </a:r>
            <a:r>
              <a:rPr sz="3200" i="1" dirty="0">
                <a:solidFill>
                  <a:srgbClr val="404040"/>
                </a:solidFill>
                <a:effectLst>
                  <a:outerShdw blurRad="50800" dist="38100" dir="2700000" algn="tl" rotWithShape="0">
                    <a:prstClr val="black">
                      <a:alpha val="40000"/>
                    </a:prstClr>
                  </a:outerShdw>
                </a:effectLst>
                <a:latin typeface="+mn-lt"/>
              </a:rPr>
              <a:t>(to unlimited depth)</a:t>
            </a:r>
            <a:endParaRPr sz="4400" i="1" dirty="0">
              <a:solidFill>
                <a:srgbClr val="404040"/>
              </a:solidFill>
              <a:effectLst>
                <a:outerShdw blurRad="50800" dist="38100" dir="2700000" algn="tl" rotWithShape="0">
                  <a:prstClr val="black">
                    <a:alpha val="40000"/>
                  </a:prstClr>
                </a:outerShdw>
              </a:effectLst>
              <a:latin typeface="+mn-lt"/>
            </a:endParaRPr>
          </a:p>
          <a:p>
            <a:pPr marL="571500" indent="-571500" defTabSz="1627632">
              <a:lnSpc>
                <a:spcPct val="104000"/>
              </a:lnSpc>
              <a:spcBef>
                <a:spcPts val="1600"/>
              </a:spcBef>
              <a:buSzPct val="100000"/>
              <a:buFont typeface="Arial"/>
              <a:buChar char="•"/>
              <a:defRPr sz="3400" b="1">
                <a:solidFill>
                  <a:srgbClr val="7C1B4E"/>
                </a:solidFill>
              </a:defRPr>
            </a:pPr>
            <a:r>
              <a:rPr sz="4400" dirty="0">
                <a:effectLst>
                  <a:outerShdw blurRad="50800" dist="38100" dir="2700000" algn="tl" rotWithShape="0">
                    <a:prstClr val="black">
                      <a:alpha val="40000"/>
                    </a:prstClr>
                  </a:outerShdw>
                </a:effectLst>
                <a:latin typeface="+mn-lt"/>
              </a:rPr>
              <a:t>Rank bonuses </a:t>
            </a:r>
            <a:r>
              <a:rPr sz="3200" i="1" dirty="0">
                <a:solidFill>
                  <a:srgbClr val="404040"/>
                </a:solidFill>
                <a:effectLst>
                  <a:outerShdw blurRad="50800" dist="38100" dir="2700000" algn="tl" rotWithShape="0">
                    <a:prstClr val="black">
                      <a:alpha val="40000"/>
                    </a:prstClr>
                  </a:outerShdw>
                </a:effectLst>
                <a:latin typeface="+mn-lt"/>
              </a:rPr>
              <a:t>(up to $38,800)</a:t>
            </a:r>
            <a:endParaRPr sz="4400" dirty="0">
              <a:solidFill>
                <a:srgbClr val="595959"/>
              </a:solidFill>
              <a:effectLst>
                <a:outerShdw blurRad="50800" dist="38100" dir="2700000" algn="tl" rotWithShape="0">
                  <a:prstClr val="black">
                    <a:alpha val="40000"/>
                  </a:prstClr>
                </a:outerShdw>
              </a:effectLst>
              <a:latin typeface="+mn-lt"/>
            </a:endParaRPr>
          </a:p>
          <a:p>
            <a:pPr marL="571500" indent="-571500" defTabSz="1627632">
              <a:lnSpc>
                <a:spcPct val="104000"/>
              </a:lnSpc>
              <a:spcBef>
                <a:spcPts val="1600"/>
              </a:spcBef>
              <a:buSzPct val="100000"/>
              <a:buFont typeface="Arial"/>
              <a:buChar char="•"/>
              <a:defRPr sz="3400" b="1">
                <a:solidFill>
                  <a:srgbClr val="7C1B4E"/>
                </a:solidFill>
              </a:defRPr>
            </a:pPr>
            <a:r>
              <a:rPr sz="4400" dirty="0">
                <a:effectLst>
                  <a:outerShdw blurRad="50800" dist="38100" dir="2700000" algn="tl" rotWithShape="0">
                    <a:prstClr val="black">
                      <a:alpha val="40000"/>
                    </a:prstClr>
                  </a:outerShdw>
                </a:effectLst>
                <a:latin typeface="+mn-lt"/>
              </a:rPr>
              <a:t>Lifestyle Bonuses </a:t>
            </a:r>
            <a:r>
              <a:rPr sz="3200" i="1" dirty="0">
                <a:solidFill>
                  <a:srgbClr val="404040"/>
                </a:solidFill>
                <a:effectLst>
                  <a:outerShdw blurRad="50800" dist="38100" dir="2700000" algn="tl" rotWithShape="0">
                    <a:prstClr val="black">
                      <a:alpha val="40000"/>
                    </a:prstClr>
                  </a:outerShdw>
                </a:effectLst>
                <a:latin typeface="+mn-lt"/>
              </a:rPr>
              <a:t>(up to $1,000 a month)</a:t>
            </a:r>
          </a:p>
        </p:txBody>
      </p:sp>
      <p:pic>
        <p:nvPicPr>
          <p:cNvPr id="11" name="Picture 2" descr="Picture 2">
            <a:extLst>
              <a:ext uri="{FF2B5EF4-FFF2-40B4-BE49-F238E27FC236}">
                <a16:creationId xmlns:a16="http://schemas.microsoft.com/office/drawing/2014/main" id="{A1C17D3E-EF23-664E-9AB7-D51E5A81232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6240" y="7549982"/>
            <a:ext cx="11683671" cy="4386649"/>
          </a:xfrm>
          <a:prstGeom prst="rect">
            <a:avLst/>
          </a:prstGeom>
          <a:ln w="12700">
            <a:miter lim="400000"/>
          </a:ln>
        </p:spPr>
      </p:pic>
      <p:sp>
        <p:nvSpPr>
          <p:cNvPr id="13" name="MFINITY Oil">
            <a:extLst>
              <a:ext uri="{FF2B5EF4-FFF2-40B4-BE49-F238E27FC236}">
                <a16:creationId xmlns:a16="http://schemas.microsoft.com/office/drawing/2014/main" id="{7960B229-1519-384E-87D4-EBBF26C3BFA7}"/>
              </a:ext>
            </a:extLst>
          </p:cNvPr>
          <p:cNvSpPr txBox="1">
            <a:spLocks noGrp="1"/>
          </p:cNvSpPr>
          <p:nvPr>
            <p:ph type="title"/>
          </p:nvPr>
        </p:nvSpPr>
        <p:spPr>
          <a:xfrm>
            <a:off x="93182" y="227757"/>
            <a:ext cx="11709786" cy="3576825"/>
          </a:xfrm>
          <a:prstGeom prst="rect">
            <a:avLst/>
          </a:prstGeom>
        </p:spPr>
        <p:txBody>
          <a:bodyPr>
            <a:normAutofit/>
          </a:bodyPr>
          <a:lstStyle/>
          <a:p>
            <a:pPr algn="ctr" defTabSz="1444752">
              <a:defRPr sz="7821" b="1">
                <a:solidFill>
                  <a:srgbClr val="000000"/>
                </a:solidFill>
              </a:defRPr>
            </a:pPr>
            <a:r>
              <a:rPr lang="en-US" sz="11500" dirty="0">
                <a:solidFill>
                  <a:schemeClr val="tx1">
                    <a:lumMod val="65000"/>
                    <a:lumOff val="35000"/>
                  </a:schemeClr>
                </a:solidFill>
                <a:effectLst>
                  <a:outerShdw blurRad="50800" dist="38100" dir="2700000" algn="tl" rotWithShape="0">
                    <a:prstClr val="black">
                      <a:alpha val="40000"/>
                    </a:prstClr>
                  </a:outerShdw>
                </a:effectLst>
                <a:latin typeface="+mn-lt"/>
              </a:rPr>
              <a:t>LEVERAGE </a:t>
            </a:r>
            <a:r>
              <a:rPr lang="en-US" sz="11500" i="1" dirty="0">
                <a:solidFill>
                  <a:schemeClr val="tx1">
                    <a:lumMod val="65000"/>
                    <a:lumOff val="35000"/>
                  </a:schemeClr>
                </a:solidFill>
                <a:effectLst>
                  <a:outerShdw blurRad="50800" dist="38100" dir="2700000" algn="tl" rotWithShape="0">
                    <a:prstClr val="black">
                      <a:alpha val="40000"/>
                    </a:prstClr>
                  </a:outerShdw>
                </a:effectLst>
                <a:latin typeface="+mn-lt"/>
              </a:rPr>
              <a:t>OTHER</a:t>
            </a:r>
            <a:r>
              <a:rPr lang="en-US" sz="11500" dirty="0">
                <a:solidFill>
                  <a:schemeClr val="tx1">
                    <a:lumMod val="65000"/>
                    <a:lumOff val="35000"/>
                  </a:schemeClr>
                </a:solidFill>
                <a:effectLst>
                  <a:outerShdw blurRad="50800" dist="38100" dir="2700000" algn="tl" rotWithShape="0">
                    <a:prstClr val="black">
                      <a:alpha val="40000"/>
                    </a:prstClr>
                  </a:outerShdw>
                </a:effectLst>
                <a:latin typeface="+mn-lt"/>
              </a:rPr>
              <a:t> MFLUENCERS</a:t>
            </a:r>
            <a:endParaRPr sz="11500" dirty="0">
              <a:solidFill>
                <a:schemeClr val="tx1">
                  <a:lumMod val="65000"/>
                  <a:lumOff val="35000"/>
                </a:schemeClr>
              </a:solidFill>
              <a:effectLst>
                <a:outerShdw blurRad="50800" dist="38100" dir="2700000" algn="tl" rotWithShape="0">
                  <a:prstClr val="black">
                    <a:alpha val="40000"/>
                  </a:prstClr>
                </a:outerShdw>
              </a:effectLst>
              <a:latin typeface="+mn-lt"/>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 name="IMG_3807.jpeg" descr="IMG_3807.jpeg"/>
          <p:cNvPicPr>
            <a:picLocks noChangeAspect="1"/>
          </p:cNvPicPr>
          <p:nvPr/>
        </p:nvPicPr>
        <p:blipFill>
          <a:blip r:embed="rId2"/>
          <a:stretch>
            <a:fillRect/>
          </a:stretch>
        </p:blipFill>
        <p:spPr>
          <a:xfrm>
            <a:off x="12723810" y="0"/>
            <a:ext cx="11660280" cy="11914162"/>
          </a:xfrm>
          <a:prstGeom prst="rect">
            <a:avLst/>
          </a:prstGeom>
          <a:ln w="12700">
            <a:miter lim="400000"/>
          </a:ln>
        </p:spPr>
      </p:pic>
      <p:sp>
        <p:nvSpPr>
          <p:cNvPr id="520" name="Rectangle"/>
          <p:cNvSpPr/>
          <p:nvPr/>
        </p:nvSpPr>
        <p:spPr>
          <a:xfrm>
            <a:off x="12730160" y="6348"/>
            <a:ext cx="11647490" cy="11996155"/>
          </a:xfrm>
          <a:prstGeom prst="rect">
            <a:avLst/>
          </a:prstGeom>
          <a:gradFill>
            <a:gsLst>
              <a:gs pos="0">
                <a:srgbClr val="000000">
                  <a:alpha val="40093"/>
                </a:srgbClr>
              </a:gs>
              <a:gs pos="61911">
                <a:srgbClr val="000000">
                  <a:alpha val="27352"/>
                </a:srgbClr>
              </a:gs>
              <a:gs pos="100000">
                <a:srgbClr val="000000">
                  <a:alpha val="14612"/>
                </a:srgbClr>
              </a:gs>
            </a:gsLst>
            <a:lin ang="5400000"/>
          </a:gradFill>
          <a:ln w="12700">
            <a:miter lim="400000"/>
          </a:ln>
        </p:spPr>
        <p:txBody>
          <a:bodyPr lIns="91437" tIns="91437" rIns="91437" bIns="91437" anchor="ctr"/>
          <a:lstStyle/>
          <a:p>
            <a:endParaRPr/>
          </a:p>
        </p:txBody>
      </p:sp>
      <p:sp>
        <p:nvSpPr>
          <p:cNvPr id="521" name="Global Residual Bonus Pools"/>
          <p:cNvSpPr txBox="1">
            <a:spLocks noGrp="1"/>
          </p:cNvSpPr>
          <p:nvPr>
            <p:ph type="title"/>
          </p:nvPr>
        </p:nvSpPr>
        <p:spPr>
          <a:xfrm>
            <a:off x="1224935" y="3918201"/>
            <a:ext cx="10221817" cy="1075493"/>
          </a:xfrm>
          <a:prstGeom prst="rect">
            <a:avLst/>
          </a:prstGeom>
        </p:spPr>
        <p:txBody>
          <a:bodyPr>
            <a:normAutofit/>
          </a:bodyPr>
          <a:lstStyle>
            <a:lvl1pPr defTabSz="932688">
              <a:defRPr sz="5100" b="1">
                <a:solidFill>
                  <a:srgbClr val="000000"/>
                </a:solidFill>
              </a:defRPr>
            </a:lvl1pPr>
          </a:lstStyle>
          <a:p>
            <a:pPr algn="ctr"/>
            <a:r>
              <a:rPr sz="5400" dirty="0">
                <a:solidFill>
                  <a:schemeClr val="tx1">
                    <a:lumMod val="65000"/>
                    <a:lumOff val="35000"/>
                  </a:schemeClr>
                </a:solidFill>
                <a:effectLst>
                  <a:outerShdw blurRad="50800" dist="38100" dir="2700000" algn="tl" rotWithShape="0">
                    <a:prstClr val="black">
                      <a:alpha val="40000"/>
                    </a:prstClr>
                  </a:outerShdw>
                </a:effectLst>
                <a:latin typeface="+mn-lt"/>
              </a:rPr>
              <a:t>Global Residual Bonus Pools</a:t>
            </a:r>
          </a:p>
        </p:txBody>
      </p:sp>
      <p:sp>
        <p:nvSpPr>
          <p:cNvPr id="522" name="12% of ALL MFINITY Product Business Volume is placed into 4 pools:…"/>
          <p:cNvSpPr txBox="1">
            <a:spLocks noGrp="1"/>
          </p:cNvSpPr>
          <p:nvPr>
            <p:ph type="body" sz="quarter" idx="1"/>
          </p:nvPr>
        </p:nvSpPr>
        <p:spPr>
          <a:xfrm>
            <a:off x="1224935" y="5095458"/>
            <a:ext cx="9655056" cy="5336890"/>
          </a:xfrm>
          <a:prstGeom prst="rect">
            <a:avLst/>
          </a:prstGeom>
        </p:spPr>
        <p:txBody>
          <a:bodyPr/>
          <a:lstStyle/>
          <a:p>
            <a:pPr defTabSz="1810511">
              <a:spcBef>
                <a:spcPts val="3900"/>
              </a:spcBef>
              <a:defRPr sz="4100">
                <a:solidFill>
                  <a:srgbClr val="000000"/>
                </a:solidFill>
              </a:defRPr>
            </a:pPr>
            <a:r>
              <a:rPr sz="4400" dirty="0">
                <a:solidFill>
                  <a:schemeClr val="tx1">
                    <a:lumMod val="65000"/>
                    <a:lumOff val="35000"/>
                  </a:schemeClr>
                </a:solidFill>
                <a:effectLst>
                  <a:outerShdw blurRad="50800" dist="38100" dir="2700000" algn="tl" rotWithShape="0">
                    <a:prstClr val="black">
                      <a:alpha val="40000"/>
                    </a:prstClr>
                  </a:outerShdw>
                </a:effectLst>
                <a:latin typeface="+mn-lt"/>
              </a:rPr>
              <a:t>12% of ALL Product Business Volume is placed into 4 pools:</a:t>
            </a:r>
          </a:p>
          <a:p>
            <a:pPr marL="416893" indent="-416893" defTabSz="1810511">
              <a:buSzPct val="100000"/>
              <a:buChar char="•"/>
              <a:defRPr sz="4100" b="1">
                <a:solidFill>
                  <a:srgbClr val="75164E"/>
                </a:solidFill>
              </a:defRPr>
            </a:pPr>
            <a:r>
              <a:rPr sz="4400" dirty="0">
                <a:effectLst>
                  <a:outerShdw blurRad="50800" dist="38100" dir="2700000" algn="tl" rotWithShape="0">
                    <a:prstClr val="black">
                      <a:alpha val="40000"/>
                    </a:prstClr>
                  </a:outerShdw>
                </a:effectLst>
                <a:latin typeface="+mn-lt"/>
              </a:rPr>
              <a:t>Emerald Pool</a:t>
            </a:r>
          </a:p>
          <a:p>
            <a:pPr marL="416893" indent="-416893" defTabSz="1810511">
              <a:buSzPct val="100000"/>
              <a:buChar char="•"/>
              <a:defRPr sz="4100" b="1">
                <a:solidFill>
                  <a:srgbClr val="75164E"/>
                </a:solidFill>
              </a:defRPr>
            </a:pPr>
            <a:r>
              <a:rPr sz="4400" dirty="0">
                <a:effectLst>
                  <a:outerShdw blurRad="50800" dist="38100" dir="2700000" algn="tl" rotWithShape="0">
                    <a:prstClr val="black">
                      <a:alpha val="40000"/>
                    </a:prstClr>
                  </a:outerShdw>
                </a:effectLst>
                <a:latin typeface="+mn-lt"/>
              </a:rPr>
              <a:t>Diamond Pool</a:t>
            </a:r>
          </a:p>
          <a:p>
            <a:pPr marL="416893" indent="-416893" defTabSz="1810511">
              <a:buSzPct val="100000"/>
              <a:buChar char="•"/>
              <a:defRPr sz="4100" b="1">
                <a:solidFill>
                  <a:srgbClr val="75164E"/>
                </a:solidFill>
              </a:defRPr>
            </a:pPr>
            <a:r>
              <a:rPr sz="4400" dirty="0">
                <a:effectLst>
                  <a:outerShdw blurRad="50800" dist="38100" dir="2700000" algn="tl" rotWithShape="0">
                    <a:prstClr val="black">
                      <a:alpha val="40000"/>
                    </a:prstClr>
                  </a:outerShdw>
                </a:effectLst>
                <a:latin typeface="+mn-lt"/>
              </a:rPr>
              <a:t>Blue Diamond Pool</a:t>
            </a:r>
          </a:p>
          <a:p>
            <a:pPr marL="416893" indent="-416893" defTabSz="1810511">
              <a:buSzPct val="100000"/>
              <a:buChar char="•"/>
              <a:defRPr sz="4100" b="1">
                <a:solidFill>
                  <a:srgbClr val="75164E"/>
                </a:solidFill>
              </a:defRPr>
            </a:pPr>
            <a:r>
              <a:rPr sz="4400" dirty="0">
                <a:effectLst>
                  <a:outerShdw blurRad="50800" dist="38100" dir="2700000" algn="tl" rotWithShape="0">
                    <a:prstClr val="black">
                      <a:alpha val="40000"/>
                    </a:prstClr>
                  </a:outerShdw>
                </a:effectLst>
                <a:latin typeface="+mn-lt"/>
              </a:rPr>
              <a:t>Black Diamond Pool</a:t>
            </a:r>
          </a:p>
        </p:txBody>
      </p:sp>
      <p:grpSp>
        <p:nvGrpSpPr>
          <p:cNvPr id="525" name="Group"/>
          <p:cNvGrpSpPr/>
          <p:nvPr/>
        </p:nvGrpSpPr>
        <p:grpSpPr>
          <a:xfrm>
            <a:off x="13529490" y="368991"/>
            <a:ext cx="4699204" cy="4699204"/>
            <a:chOff x="0" y="0"/>
            <a:chExt cx="4699203" cy="4699203"/>
          </a:xfrm>
        </p:grpSpPr>
        <p:graphicFrame>
          <p:nvGraphicFramePr>
            <p:cNvPr id="523" name="2D Pie Chart"/>
            <p:cNvGraphicFramePr/>
            <p:nvPr/>
          </p:nvGraphicFramePr>
          <p:xfrm>
            <a:off x="0" y="0"/>
            <a:ext cx="4699204" cy="4699204"/>
          </p:xfrm>
          <a:graphic>
            <a:graphicData uri="http://schemas.openxmlformats.org/drawingml/2006/chart">
              <c:chart xmlns:c="http://schemas.openxmlformats.org/drawingml/2006/chart" xmlns:r="http://schemas.openxmlformats.org/officeDocument/2006/relationships" r:id="rId3"/>
            </a:graphicData>
          </a:graphic>
        </p:graphicFrame>
        <p:sp>
          <p:nvSpPr>
            <p:cNvPr id="524" name="3%…"/>
            <p:cNvSpPr txBox="1"/>
            <p:nvPr/>
          </p:nvSpPr>
          <p:spPr>
            <a:xfrm>
              <a:off x="994663" y="1989807"/>
              <a:ext cx="2709870" cy="18541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p>
              <a:pPr algn="ctr">
                <a:lnSpc>
                  <a:spcPct val="90000"/>
                </a:lnSpc>
                <a:defRPr sz="4900">
                  <a:solidFill>
                    <a:srgbClr val="FFFFFF"/>
                  </a:solidFill>
                  <a:latin typeface="Open Sans Extrabold"/>
                  <a:ea typeface="Open Sans Extrabold"/>
                  <a:cs typeface="Open Sans Extrabold"/>
                  <a:sym typeface="Open Sans Extrabold"/>
                </a:defRPr>
              </a:pPr>
              <a:r>
                <a:t>3%</a:t>
              </a:r>
            </a:p>
            <a:p>
              <a:pPr algn="ctr">
                <a:lnSpc>
                  <a:spcPct val="90000"/>
                </a:lnSpc>
                <a:defRPr sz="2800" b="1">
                  <a:solidFill>
                    <a:srgbClr val="FFFFFF"/>
                  </a:solidFill>
                  <a:latin typeface="Open Sans"/>
                  <a:ea typeface="Open Sans"/>
                  <a:cs typeface="Open Sans"/>
                  <a:sym typeface="Open Sans"/>
                </a:defRPr>
              </a:pPr>
              <a:r>
                <a:t>Emerald</a:t>
              </a:r>
            </a:p>
            <a:p>
              <a:pPr algn="ctr">
                <a:lnSpc>
                  <a:spcPct val="90000"/>
                </a:lnSpc>
                <a:defRPr sz="2800" b="1">
                  <a:solidFill>
                    <a:srgbClr val="FFFFFF"/>
                  </a:solidFill>
                  <a:latin typeface="Open Sans"/>
                  <a:ea typeface="Open Sans"/>
                  <a:cs typeface="Open Sans"/>
                  <a:sym typeface="Open Sans"/>
                </a:defRPr>
              </a:pPr>
              <a:r>
                <a:t> Pool</a:t>
              </a:r>
            </a:p>
          </p:txBody>
        </p:sp>
      </p:grpSp>
      <p:grpSp>
        <p:nvGrpSpPr>
          <p:cNvPr id="528" name="Group"/>
          <p:cNvGrpSpPr/>
          <p:nvPr/>
        </p:nvGrpSpPr>
        <p:grpSpPr>
          <a:xfrm>
            <a:off x="13684547" y="4777319"/>
            <a:ext cx="4389081" cy="4389081"/>
            <a:chOff x="0" y="0"/>
            <a:chExt cx="4389080" cy="4389080"/>
          </a:xfrm>
        </p:grpSpPr>
        <p:graphicFrame>
          <p:nvGraphicFramePr>
            <p:cNvPr id="526" name="2D Pie Chart"/>
            <p:cNvGraphicFramePr/>
            <p:nvPr/>
          </p:nvGraphicFramePr>
          <p:xfrm>
            <a:off x="0" y="0"/>
            <a:ext cx="4389081" cy="4389081"/>
          </p:xfrm>
          <a:graphic>
            <a:graphicData uri="http://schemas.openxmlformats.org/drawingml/2006/chart">
              <c:chart xmlns:c="http://schemas.openxmlformats.org/drawingml/2006/chart" xmlns:r="http://schemas.openxmlformats.org/officeDocument/2006/relationships" r:id="rId4"/>
            </a:graphicData>
          </a:graphic>
        </p:graphicFrame>
        <p:sp>
          <p:nvSpPr>
            <p:cNvPr id="527" name="3%…"/>
            <p:cNvSpPr txBox="1"/>
            <p:nvPr/>
          </p:nvSpPr>
          <p:spPr>
            <a:xfrm>
              <a:off x="839603" y="1830594"/>
              <a:ext cx="2709873" cy="18541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p>
              <a:pPr algn="ctr">
                <a:lnSpc>
                  <a:spcPct val="90000"/>
                </a:lnSpc>
                <a:defRPr sz="4900">
                  <a:solidFill>
                    <a:srgbClr val="FFFFFF"/>
                  </a:solidFill>
                  <a:latin typeface="Open Sans Extrabold"/>
                  <a:ea typeface="Open Sans Extrabold"/>
                  <a:cs typeface="Open Sans Extrabold"/>
                  <a:sym typeface="Open Sans Extrabold"/>
                </a:defRPr>
              </a:pPr>
              <a:r>
                <a:t>3%</a:t>
              </a:r>
            </a:p>
            <a:p>
              <a:pPr algn="ctr">
                <a:lnSpc>
                  <a:spcPct val="90000"/>
                </a:lnSpc>
                <a:defRPr sz="2800" b="1">
                  <a:solidFill>
                    <a:srgbClr val="FFFFFF"/>
                  </a:solidFill>
                  <a:latin typeface="Open Sans"/>
                  <a:ea typeface="Open Sans"/>
                  <a:cs typeface="Open Sans"/>
                  <a:sym typeface="Open Sans"/>
                </a:defRPr>
              </a:pPr>
              <a:r>
                <a:t>Blue Diamond Pool</a:t>
              </a:r>
            </a:p>
          </p:txBody>
        </p:sp>
      </p:grpSp>
      <p:grpSp>
        <p:nvGrpSpPr>
          <p:cNvPr id="531" name="Group"/>
          <p:cNvGrpSpPr/>
          <p:nvPr/>
        </p:nvGrpSpPr>
        <p:grpSpPr>
          <a:xfrm>
            <a:off x="19196346" y="528203"/>
            <a:ext cx="4389081" cy="4389081"/>
            <a:chOff x="0" y="0"/>
            <a:chExt cx="4389080" cy="4389080"/>
          </a:xfrm>
        </p:grpSpPr>
        <p:graphicFrame>
          <p:nvGraphicFramePr>
            <p:cNvPr id="529" name="2D Pie Chart"/>
            <p:cNvGraphicFramePr/>
            <p:nvPr/>
          </p:nvGraphicFramePr>
          <p:xfrm>
            <a:off x="0" y="0"/>
            <a:ext cx="4389081" cy="4389081"/>
          </p:xfrm>
          <a:graphic>
            <a:graphicData uri="http://schemas.openxmlformats.org/drawingml/2006/chart">
              <c:chart xmlns:c="http://schemas.openxmlformats.org/drawingml/2006/chart" xmlns:r="http://schemas.openxmlformats.org/officeDocument/2006/relationships" r:id="rId5"/>
            </a:graphicData>
          </a:graphic>
        </p:graphicFrame>
        <p:sp>
          <p:nvSpPr>
            <p:cNvPr id="530" name="3%…"/>
            <p:cNvSpPr txBox="1"/>
            <p:nvPr/>
          </p:nvSpPr>
          <p:spPr>
            <a:xfrm>
              <a:off x="839603" y="1830594"/>
              <a:ext cx="2709873" cy="18541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p>
              <a:pPr algn="ctr">
                <a:lnSpc>
                  <a:spcPct val="90000"/>
                </a:lnSpc>
                <a:defRPr sz="4900">
                  <a:solidFill>
                    <a:srgbClr val="FFFFFF"/>
                  </a:solidFill>
                  <a:latin typeface="Open Sans Extrabold"/>
                  <a:ea typeface="Open Sans Extrabold"/>
                  <a:cs typeface="Open Sans Extrabold"/>
                  <a:sym typeface="Open Sans Extrabold"/>
                </a:defRPr>
              </a:pPr>
              <a:r>
                <a:t>3%</a:t>
              </a:r>
            </a:p>
            <a:p>
              <a:pPr algn="ctr">
                <a:lnSpc>
                  <a:spcPct val="90000"/>
                </a:lnSpc>
                <a:defRPr sz="2800" b="1">
                  <a:solidFill>
                    <a:srgbClr val="FFFFFF"/>
                  </a:solidFill>
                  <a:latin typeface="Open Sans"/>
                  <a:ea typeface="Open Sans"/>
                  <a:cs typeface="Open Sans"/>
                  <a:sym typeface="Open Sans"/>
                </a:defRPr>
              </a:pPr>
              <a:r>
                <a:t>Diamond </a:t>
              </a:r>
            </a:p>
            <a:p>
              <a:pPr algn="ctr">
                <a:lnSpc>
                  <a:spcPct val="90000"/>
                </a:lnSpc>
                <a:defRPr sz="2800" b="1">
                  <a:solidFill>
                    <a:srgbClr val="FFFFFF"/>
                  </a:solidFill>
                  <a:latin typeface="Open Sans"/>
                  <a:ea typeface="Open Sans"/>
                  <a:cs typeface="Open Sans"/>
                  <a:sym typeface="Open Sans"/>
                </a:defRPr>
              </a:pPr>
              <a:r>
                <a:t>Pool</a:t>
              </a:r>
            </a:p>
          </p:txBody>
        </p:sp>
      </p:grpSp>
      <p:grpSp>
        <p:nvGrpSpPr>
          <p:cNvPr id="534" name="Group"/>
          <p:cNvGrpSpPr/>
          <p:nvPr/>
        </p:nvGrpSpPr>
        <p:grpSpPr>
          <a:xfrm>
            <a:off x="18884785" y="4801337"/>
            <a:ext cx="4507957" cy="4507958"/>
            <a:chOff x="0" y="0"/>
            <a:chExt cx="4507956" cy="4507956"/>
          </a:xfrm>
        </p:grpSpPr>
        <p:graphicFrame>
          <p:nvGraphicFramePr>
            <p:cNvPr id="532" name="2D Pie Chart"/>
            <p:cNvGraphicFramePr/>
            <p:nvPr/>
          </p:nvGraphicFramePr>
          <p:xfrm>
            <a:off x="0" y="0"/>
            <a:ext cx="4507957" cy="4507957"/>
          </p:xfrm>
          <a:graphic>
            <a:graphicData uri="http://schemas.openxmlformats.org/drawingml/2006/chart">
              <c:chart xmlns:c="http://schemas.openxmlformats.org/drawingml/2006/chart" xmlns:r="http://schemas.openxmlformats.org/officeDocument/2006/relationships" r:id="rId6"/>
            </a:graphicData>
          </a:graphic>
        </p:graphicFrame>
        <p:sp>
          <p:nvSpPr>
            <p:cNvPr id="533" name="3%…"/>
            <p:cNvSpPr txBox="1"/>
            <p:nvPr/>
          </p:nvSpPr>
          <p:spPr>
            <a:xfrm>
              <a:off x="577477" y="1845256"/>
              <a:ext cx="3351524" cy="18541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p>
              <a:pPr algn="ctr">
                <a:lnSpc>
                  <a:spcPct val="90000"/>
                </a:lnSpc>
                <a:defRPr sz="4900">
                  <a:solidFill>
                    <a:srgbClr val="FFFFFF"/>
                  </a:solidFill>
                  <a:latin typeface="Open Sans Extrabold"/>
                  <a:ea typeface="Open Sans Extrabold"/>
                  <a:cs typeface="Open Sans Extrabold"/>
                  <a:sym typeface="Open Sans Extrabold"/>
                </a:defRPr>
              </a:pPr>
              <a:r>
                <a:t>3%</a:t>
              </a:r>
            </a:p>
            <a:p>
              <a:pPr algn="ctr">
                <a:lnSpc>
                  <a:spcPct val="90000"/>
                </a:lnSpc>
                <a:defRPr sz="2800" b="1">
                  <a:solidFill>
                    <a:srgbClr val="FFFFFF"/>
                  </a:solidFill>
                  <a:latin typeface="Open Sans"/>
                  <a:ea typeface="Open Sans"/>
                  <a:cs typeface="Open Sans"/>
                  <a:sym typeface="Open Sans"/>
                </a:defRPr>
              </a:pPr>
              <a:r>
                <a:t>Black Diamond Pool</a:t>
              </a:r>
            </a:p>
          </p:txBody>
        </p:sp>
      </p:grpSp>
      <p:sp>
        <p:nvSpPr>
          <p:cNvPr id="535" name="“This illustration is for educational purposes only and is not intended to serve as a guarantee of income. Actual results will vary depending upon many factors. Success in this business requires hard work, dedication, and good sales skills. The average p"/>
          <p:cNvSpPr txBox="1"/>
          <p:nvPr/>
        </p:nvSpPr>
        <p:spPr>
          <a:xfrm>
            <a:off x="734587" y="12301491"/>
            <a:ext cx="15088876" cy="12700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rmAutofit/>
          </a:bodyPr>
          <a:lstStyle>
            <a:lvl1pPr defTabSz="1389888">
              <a:lnSpc>
                <a:spcPct val="90000"/>
              </a:lnSpc>
              <a:spcBef>
                <a:spcPts val="4000"/>
              </a:spcBef>
              <a:defRPr sz="1800" i="1">
                <a:solidFill>
                  <a:srgbClr val="FFFFFF">
                    <a:alpha val="66278"/>
                  </a:srgbClr>
                </a:solidFill>
                <a:latin typeface="Open Sans"/>
                <a:ea typeface="Open Sans"/>
                <a:cs typeface="Open Sans"/>
                <a:sym typeface="Open Sans"/>
              </a:defRPr>
            </a:lvl1pPr>
          </a:lstStyle>
          <a:p>
            <a:r>
              <a:t>“This illustration is for educational purposes only and is not intended to serve as a guarantee of income. Actual results will vary depending upon many factors. Success in this business requires hard work, dedication, and good sales skills. The average participant in this business earns between $500 and $2,000 per year. Some earn less while some earn much more. Please see our full income disclosure statement for more information.”</a:t>
            </a:r>
          </a:p>
        </p:txBody>
      </p:sp>
      <p:sp>
        <p:nvSpPr>
          <p:cNvPr id="536" name="Global Residual Bonus Pools"/>
          <p:cNvSpPr txBox="1"/>
          <p:nvPr/>
        </p:nvSpPr>
        <p:spPr>
          <a:xfrm>
            <a:off x="-1" y="10394922"/>
            <a:ext cx="12723812" cy="1179573"/>
          </a:xfrm>
          <a:prstGeom prst="rect">
            <a:avLst/>
          </a:prstGeom>
          <a:solidFill>
            <a:srgbClr val="7C1B4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chor="ctr">
            <a:normAutofit/>
          </a:bodyPr>
          <a:lstStyle>
            <a:lvl1pPr algn="ctr" defTabSz="932688">
              <a:lnSpc>
                <a:spcPct val="81000"/>
              </a:lnSpc>
              <a:defRPr sz="4300" b="1">
                <a:solidFill>
                  <a:srgbClr val="FFFFFF"/>
                </a:solidFill>
                <a:latin typeface="Open Sans"/>
                <a:ea typeface="Open Sans"/>
                <a:cs typeface="Open Sans"/>
                <a:sym typeface="Open Sans"/>
              </a:defRPr>
            </a:lvl1pPr>
          </a:lstStyle>
          <a:p>
            <a:r>
              <a:rPr sz="4400">
                <a:effectLst>
                  <a:outerShdw blurRad="50800" dist="38100" dir="2700000" algn="tl" rotWithShape="0">
                    <a:prstClr val="black">
                      <a:alpha val="40000"/>
                    </a:prstClr>
                  </a:outerShdw>
                </a:effectLst>
                <a:latin typeface="+mn-lt"/>
              </a:rPr>
              <a:t>The higher your rank, the bigger your share!</a:t>
            </a:r>
          </a:p>
        </p:txBody>
      </p:sp>
      <p:sp>
        <p:nvSpPr>
          <p:cNvPr id="22" name="MFINITY Oil">
            <a:extLst>
              <a:ext uri="{FF2B5EF4-FFF2-40B4-BE49-F238E27FC236}">
                <a16:creationId xmlns:a16="http://schemas.microsoft.com/office/drawing/2014/main" id="{F5548F05-21BB-424D-8032-9F45BF2475D3}"/>
              </a:ext>
            </a:extLst>
          </p:cNvPr>
          <p:cNvSpPr txBox="1">
            <a:spLocks/>
          </p:cNvSpPr>
          <p:nvPr/>
        </p:nvSpPr>
        <p:spPr>
          <a:xfrm>
            <a:off x="93182" y="227757"/>
            <a:ext cx="11709786" cy="35768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chor="ctr">
            <a:normAutofit/>
          </a:bodyPr>
          <a:lstStyle>
            <a:lvl1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mn-lt"/>
                <a:ea typeface="Open Sans"/>
                <a:cs typeface="Open Sans"/>
                <a:sym typeface="Open Sans"/>
              </a:defRPr>
            </a:lvl1pPr>
            <a:lvl2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2pPr>
            <a:lvl3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3pPr>
            <a:lvl4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4pPr>
            <a:lvl5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5pPr>
            <a:lvl6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6pPr>
            <a:lvl7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7pPr>
            <a:lvl8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8pPr>
            <a:lvl9pPr marL="0" marR="0" indent="0" algn="l" defTabSz="1828800" rtl="0" latinLnBrk="0">
              <a:lnSpc>
                <a:spcPct val="90000"/>
              </a:lnSpc>
              <a:spcBef>
                <a:spcPts val="0"/>
              </a:spcBef>
              <a:spcAft>
                <a:spcPts val="0"/>
              </a:spcAft>
              <a:buClrTx/>
              <a:buSzTx/>
              <a:buFontTx/>
              <a:buNone/>
              <a:tabLst/>
              <a:defRPr sz="10000" b="0" i="0" u="none" strike="noStrike" cap="none" spc="0" baseline="0">
                <a:solidFill>
                  <a:srgbClr val="424242"/>
                </a:solidFill>
                <a:uFillTx/>
                <a:latin typeface="Open Sans"/>
                <a:ea typeface="Open Sans"/>
                <a:cs typeface="Open Sans"/>
                <a:sym typeface="Open Sans"/>
              </a:defRPr>
            </a:lvl9pPr>
          </a:lstStyle>
          <a:p>
            <a:pPr algn="ctr" defTabSz="1444752" hangingPunct="1">
              <a:defRPr sz="7821" b="1">
                <a:solidFill>
                  <a:srgbClr val="000000"/>
                </a:solidFill>
              </a:defRPr>
            </a:pPr>
            <a:r>
              <a:rPr lang="en-US" sz="11500" b="1" dirty="0">
                <a:solidFill>
                  <a:schemeClr val="tx1">
                    <a:lumMod val="65000"/>
                    <a:lumOff val="35000"/>
                  </a:schemeClr>
                </a:solidFill>
                <a:effectLst>
                  <a:outerShdw blurRad="50800" dist="38100" dir="2700000" algn="tl" rotWithShape="0">
                    <a:prstClr val="black">
                      <a:alpha val="40000"/>
                    </a:prstClr>
                  </a:outerShdw>
                </a:effectLst>
              </a:rPr>
              <a:t>LEVERAGE </a:t>
            </a:r>
            <a:r>
              <a:rPr lang="en-US" sz="11500" b="1" i="1" dirty="0">
                <a:solidFill>
                  <a:schemeClr val="tx1">
                    <a:lumMod val="65000"/>
                    <a:lumOff val="35000"/>
                  </a:schemeClr>
                </a:solidFill>
                <a:effectLst>
                  <a:outerShdw blurRad="50800" dist="38100" dir="2700000" algn="tl" rotWithShape="0">
                    <a:prstClr val="black">
                      <a:alpha val="40000"/>
                    </a:prstClr>
                  </a:outerShdw>
                </a:effectLst>
              </a:rPr>
              <a:t>ALL</a:t>
            </a:r>
            <a:r>
              <a:rPr lang="en-US" sz="11500" b="1" dirty="0">
                <a:solidFill>
                  <a:schemeClr val="tx1">
                    <a:lumMod val="65000"/>
                    <a:lumOff val="35000"/>
                  </a:schemeClr>
                </a:solidFill>
                <a:effectLst>
                  <a:outerShdw blurRad="50800" dist="38100" dir="2700000" algn="tl" rotWithShape="0">
                    <a:prstClr val="black">
                      <a:alpha val="40000"/>
                    </a:prstClr>
                  </a:outerShdw>
                </a:effectLst>
              </a:rPr>
              <a:t> MFLUENCERS</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 name="The Time is NOW"/>
          <p:cNvSpPr txBox="1">
            <a:spLocks noGrp="1"/>
          </p:cNvSpPr>
          <p:nvPr>
            <p:ph type="title"/>
          </p:nvPr>
        </p:nvSpPr>
        <p:spPr>
          <a:xfrm>
            <a:off x="1772086" y="1060665"/>
            <a:ext cx="12206665" cy="1988344"/>
          </a:xfrm>
          <a:prstGeom prst="rect">
            <a:avLst/>
          </a:prstGeom>
        </p:spPr>
        <p:txBody>
          <a:bodyPr>
            <a:normAutofit/>
          </a:bodyPr>
          <a:lstStyle>
            <a:lvl1pPr>
              <a:defRPr b="1"/>
            </a:lvl1pPr>
          </a:lstStyle>
          <a:p>
            <a:r>
              <a:rPr sz="12000" dirty="0">
                <a:effectLst>
                  <a:outerShdw blurRad="50800" dist="38100" dir="2700000" algn="tl" rotWithShape="0">
                    <a:prstClr val="black">
                      <a:alpha val="40000"/>
                    </a:prstClr>
                  </a:outerShdw>
                </a:effectLst>
                <a:latin typeface="+mn-lt"/>
              </a:rPr>
              <a:t>The Time is NOW</a:t>
            </a:r>
          </a:p>
        </p:txBody>
      </p:sp>
      <p:sp>
        <p:nvSpPr>
          <p:cNvPr id="540" name="We are looking for great people to help us take Muscadine to the World!…"/>
          <p:cNvSpPr txBox="1">
            <a:spLocks noGrp="1"/>
          </p:cNvSpPr>
          <p:nvPr>
            <p:ph type="body" sz="half" idx="1"/>
          </p:nvPr>
        </p:nvSpPr>
        <p:spPr>
          <a:xfrm>
            <a:off x="1127051" y="3357171"/>
            <a:ext cx="11064949" cy="7634200"/>
          </a:xfrm>
          <a:prstGeom prst="rect">
            <a:avLst/>
          </a:prstGeom>
        </p:spPr>
        <p:txBody>
          <a:bodyPr>
            <a:normAutofit/>
          </a:bodyPr>
          <a:lstStyle/>
          <a:p>
            <a:pPr defTabSz="1547163">
              <a:spcBef>
                <a:spcPts val="1500"/>
              </a:spcBef>
              <a:defRPr sz="4900"/>
            </a:pPr>
            <a:r>
              <a:rPr sz="5400">
                <a:effectLst>
                  <a:outerShdw blurRad="50800" dist="38100" dir="2700000" algn="tl" rotWithShape="0">
                    <a:prstClr val="black">
                      <a:alpha val="40000"/>
                    </a:prstClr>
                  </a:outerShdw>
                </a:effectLst>
                <a:latin typeface="+mn-lt"/>
              </a:rPr>
              <a:t>We are looking for great people to help us take MFINITY to the World!</a:t>
            </a:r>
          </a:p>
          <a:p>
            <a:pPr defTabSz="1547163">
              <a:spcBef>
                <a:spcPts val="2900"/>
              </a:spcBef>
              <a:defRPr sz="4900" b="1"/>
            </a:pPr>
            <a:r>
              <a:rPr sz="5400">
                <a:effectLst>
                  <a:outerShdw blurRad="50800" dist="38100" dir="2700000" algn="tl" rotWithShape="0">
                    <a:prstClr val="black">
                      <a:alpha val="40000"/>
                    </a:prstClr>
                  </a:outerShdw>
                </a:effectLst>
                <a:latin typeface="+mn-lt"/>
              </a:rPr>
              <a:t>No experience necessary</a:t>
            </a:r>
          </a:p>
          <a:p>
            <a:pPr defTabSz="1547163">
              <a:spcBef>
                <a:spcPts val="1500"/>
              </a:spcBef>
              <a:defRPr sz="4900" b="1"/>
            </a:pPr>
            <a:r>
              <a:rPr sz="5400">
                <a:effectLst>
                  <a:outerShdw blurRad="50800" dist="38100" dir="2700000" algn="tl" rotWithShape="0">
                    <a:prstClr val="black">
                      <a:alpha val="40000"/>
                    </a:prstClr>
                  </a:outerShdw>
                </a:effectLst>
                <a:latin typeface="+mn-lt"/>
              </a:rPr>
              <a:t>No employees</a:t>
            </a:r>
          </a:p>
          <a:p>
            <a:pPr defTabSz="1547163">
              <a:spcBef>
                <a:spcPts val="1500"/>
              </a:spcBef>
              <a:defRPr sz="4900" b="1"/>
            </a:pPr>
            <a:r>
              <a:rPr sz="5400">
                <a:effectLst>
                  <a:outerShdw blurRad="50800" dist="38100" dir="2700000" algn="tl" rotWithShape="0">
                    <a:prstClr val="black">
                      <a:alpha val="40000"/>
                    </a:prstClr>
                  </a:outerShdw>
                </a:effectLst>
                <a:latin typeface="+mn-lt"/>
              </a:rPr>
              <a:t>No territories</a:t>
            </a:r>
          </a:p>
          <a:p>
            <a:pPr defTabSz="1547163">
              <a:spcBef>
                <a:spcPts val="1500"/>
              </a:spcBef>
              <a:defRPr sz="4900" b="1"/>
            </a:pPr>
            <a:r>
              <a:rPr sz="5400">
                <a:effectLst>
                  <a:outerShdw blurRad="50800" dist="38100" dir="2700000" algn="tl" rotWithShape="0">
                    <a:prstClr val="black">
                      <a:alpha val="40000"/>
                    </a:prstClr>
                  </a:outerShdw>
                </a:effectLst>
                <a:latin typeface="+mn-lt"/>
              </a:rPr>
              <a:t>No inventory</a:t>
            </a:r>
          </a:p>
          <a:p>
            <a:pPr defTabSz="1547163">
              <a:spcBef>
                <a:spcPts val="1500"/>
              </a:spcBef>
              <a:defRPr sz="4900" b="1"/>
            </a:pPr>
            <a:r>
              <a:rPr sz="5400">
                <a:effectLst>
                  <a:outerShdw blurRad="50800" dist="38100" dir="2700000" algn="tl" rotWithShape="0">
                    <a:prstClr val="black">
                      <a:alpha val="40000"/>
                    </a:prstClr>
                  </a:outerShdw>
                </a:effectLst>
                <a:latin typeface="+mn-lt"/>
              </a:rPr>
              <a:t>No income limits</a:t>
            </a:r>
          </a:p>
        </p:txBody>
      </p:sp>
      <p:pic>
        <p:nvPicPr>
          <p:cNvPr id="541" name="map.png" descr="map.png"/>
          <p:cNvPicPr>
            <a:picLocks noChangeAspect="1"/>
          </p:cNvPicPr>
          <p:nvPr/>
        </p:nvPicPr>
        <p:blipFill>
          <a:blip r:embed="rId2"/>
          <a:stretch>
            <a:fillRect/>
          </a:stretch>
        </p:blipFill>
        <p:spPr>
          <a:xfrm>
            <a:off x="13697148" y="452311"/>
            <a:ext cx="8195304" cy="10922611"/>
          </a:xfrm>
          <a:prstGeom prst="rect">
            <a:avLst/>
          </a:prstGeom>
          <a:ln w="12700">
            <a:miter lim="400000"/>
          </a:ln>
        </p:spPr>
      </p:pic>
      <p:pic>
        <p:nvPicPr>
          <p:cNvPr id="542" name="map.png" descr="map.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181905" y="452262"/>
            <a:ext cx="3202095" cy="11307348"/>
          </a:xfrm>
          <a:prstGeom prst="rect">
            <a:avLst/>
          </a:prstGeom>
          <a:ln w="12700">
            <a:miter lim="400000"/>
          </a:ln>
        </p:spPr>
      </p:pic>
      <p:sp>
        <p:nvSpPr>
          <p:cNvPr id="543" name="“This illustration is for educational purposes only and is not intended to serve as a guarantee of income. Actual results will vary depending upon many factors. Success in this business requires hard work, dedication, and good sales skills. The average p"/>
          <p:cNvSpPr txBox="1"/>
          <p:nvPr/>
        </p:nvSpPr>
        <p:spPr>
          <a:xfrm>
            <a:off x="683787" y="12178154"/>
            <a:ext cx="15088876" cy="12700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rmAutofit/>
          </a:bodyPr>
          <a:lstStyle>
            <a:lvl1pPr defTabSz="1389888">
              <a:lnSpc>
                <a:spcPct val="90000"/>
              </a:lnSpc>
              <a:spcBef>
                <a:spcPts val="4000"/>
              </a:spcBef>
              <a:defRPr sz="1800" i="1">
                <a:solidFill>
                  <a:srgbClr val="FFFFFF">
                    <a:alpha val="66278"/>
                  </a:srgbClr>
                </a:solidFill>
                <a:latin typeface="Open Sans"/>
                <a:ea typeface="Open Sans"/>
                <a:cs typeface="Open Sans"/>
                <a:sym typeface="Open Sans"/>
              </a:defRPr>
            </a:lvl1pPr>
          </a:lstStyle>
          <a:p>
            <a:r>
              <a:t>“This illustration is for educational purposes only and is not intended to serve as a guarantee of income. Actual results will vary depending upon many factors. Success in this business requires hard work, dedication, and good sales skills. The average participant in this business earns between $500 and $2,000 per year. Some earn less while some earn much more. Please see our full income disclosure statement for more information.”</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B6DF"/>
            </a:gs>
            <a:gs pos="100000">
              <a:srgbClr val="869DD7"/>
            </a:gs>
          </a:gsLst>
          <a:lin ang="5400000" scaled="0"/>
        </a:gradFill>
        <a:effectLst/>
      </p:bgPr>
    </p:bg>
    <p:spTree>
      <p:nvGrpSpPr>
        <p:cNvPr id="1" name=""/>
        <p:cNvGrpSpPr/>
        <p:nvPr/>
      </p:nvGrpSpPr>
      <p:grpSpPr>
        <a:xfrm>
          <a:off x="0" y="0"/>
          <a:ext cx="0" cy="0"/>
          <a:chOff x="0" y="0"/>
          <a:chExt cx="0" cy="0"/>
        </a:xfrm>
      </p:grpSpPr>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B1B7E8A3-55BC-4AFF-B5E5-6A0B74E65BE1.jpeg" descr="B1B7E8A3-55BC-4AFF-B5E5-6A0B74E65BE1.jpeg"/>
          <p:cNvPicPr>
            <a:picLocks noChangeAspect="1"/>
          </p:cNvPicPr>
          <p:nvPr/>
        </p:nvPicPr>
        <p:blipFill>
          <a:blip r:embed="rId2"/>
          <a:stretch>
            <a:fillRect/>
          </a:stretch>
        </p:blipFill>
        <p:spPr>
          <a:xfrm>
            <a:off x="19351358" y="2555806"/>
            <a:ext cx="3728675" cy="5697938"/>
          </a:xfrm>
          <a:prstGeom prst="rect">
            <a:avLst/>
          </a:prstGeom>
          <a:ln w="12700">
            <a:miter lim="400000"/>
          </a:ln>
        </p:spPr>
      </p:pic>
      <p:pic>
        <p:nvPicPr>
          <p:cNvPr id="109" name="IMG_2256.jpeg" descr="IMG_2256.jpeg"/>
          <p:cNvPicPr>
            <a:picLocks noChangeAspect="1"/>
          </p:cNvPicPr>
          <p:nvPr/>
        </p:nvPicPr>
        <p:blipFill>
          <a:blip r:embed="rId3"/>
          <a:stretch>
            <a:fillRect/>
          </a:stretch>
        </p:blipFill>
        <p:spPr>
          <a:xfrm>
            <a:off x="16104522" y="2555806"/>
            <a:ext cx="3246814" cy="5697766"/>
          </a:xfrm>
          <a:prstGeom prst="rect">
            <a:avLst/>
          </a:prstGeom>
          <a:ln w="12700">
            <a:miter lim="400000"/>
          </a:ln>
        </p:spPr>
      </p:pic>
      <p:pic>
        <p:nvPicPr>
          <p:cNvPr id="110" name="IMG_1059.jpeg" descr="IMG_1059.jpeg"/>
          <p:cNvPicPr>
            <a:picLocks noChangeAspect="1"/>
          </p:cNvPicPr>
          <p:nvPr/>
        </p:nvPicPr>
        <p:blipFill>
          <a:blip r:embed="rId4"/>
          <a:stretch>
            <a:fillRect/>
          </a:stretch>
        </p:blipFill>
        <p:spPr>
          <a:xfrm>
            <a:off x="12911266" y="2588150"/>
            <a:ext cx="3193416" cy="5762485"/>
          </a:xfrm>
          <a:prstGeom prst="rect">
            <a:avLst/>
          </a:prstGeom>
          <a:ln w="12700">
            <a:miter lim="400000"/>
          </a:ln>
        </p:spPr>
      </p:pic>
      <p:sp>
        <p:nvSpPr>
          <p:cNvPr id="111" name="Get coached by top fitness trainers"/>
          <p:cNvSpPr txBox="1">
            <a:spLocks noGrp="1"/>
          </p:cNvSpPr>
          <p:nvPr>
            <p:ph type="title"/>
          </p:nvPr>
        </p:nvSpPr>
        <p:spPr>
          <a:xfrm>
            <a:off x="1603150" y="420288"/>
            <a:ext cx="21177700" cy="1789666"/>
          </a:xfrm>
          <a:prstGeom prst="rect">
            <a:avLst/>
          </a:prstGeom>
        </p:spPr>
        <p:txBody>
          <a:bodyPr>
            <a:normAutofit fontScale="90000"/>
          </a:bodyPr>
          <a:lstStyle/>
          <a:p>
            <a:pPr algn="ctr" defTabSz="1700783">
              <a:defRPr sz="9300"/>
            </a:pPr>
            <a:r>
              <a:rPr sz="11500" dirty="0">
                <a:effectLst>
                  <a:outerShdw blurRad="50800" dist="38100" dir="2700000" algn="tl" rotWithShape="0">
                    <a:prstClr val="black">
                      <a:alpha val="40000"/>
                    </a:prstClr>
                  </a:outerShdw>
                </a:effectLst>
                <a:latin typeface="+mn-lt"/>
              </a:rPr>
              <a:t>Get </a:t>
            </a:r>
            <a:r>
              <a:rPr sz="11500" b="1" dirty="0">
                <a:effectLst>
                  <a:outerShdw blurRad="50800" dist="38100" dir="2700000" algn="tl" rotWithShape="0">
                    <a:prstClr val="black">
                      <a:alpha val="40000"/>
                    </a:prstClr>
                  </a:outerShdw>
                </a:effectLst>
                <a:latin typeface="+mn-lt"/>
              </a:rPr>
              <a:t>coached</a:t>
            </a:r>
            <a:r>
              <a:rPr sz="11500" dirty="0">
                <a:effectLst>
                  <a:outerShdw blurRad="50800" dist="38100" dir="2700000" algn="tl" rotWithShape="0">
                    <a:prstClr val="black">
                      <a:alpha val="40000"/>
                    </a:prstClr>
                  </a:outerShdw>
                </a:effectLst>
                <a:latin typeface="+mn-lt"/>
              </a:rPr>
              <a:t> by </a:t>
            </a:r>
            <a:r>
              <a:rPr sz="11500" b="1" dirty="0">
                <a:effectLst>
                  <a:outerShdw blurRad="50800" dist="38100" dir="2700000" algn="tl" rotWithShape="0">
                    <a:prstClr val="black">
                      <a:alpha val="40000"/>
                    </a:prstClr>
                  </a:outerShdw>
                </a:effectLst>
                <a:latin typeface="+mn-lt"/>
              </a:rPr>
              <a:t>top </a:t>
            </a:r>
            <a:r>
              <a:rPr lang="en-US" sz="11500" b="1" dirty="0">
                <a:effectLst>
                  <a:outerShdw blurRad="50800" dist="38100" dir="2700000" algn="tl" rotWithShape="0">
                    <a:prstClr val="black">
                      <a:alpha val="40000"/>
                    </a:prstClr>
                  </a:outerShdw>
                </a:effectLst>
                <a:latin typeface="+mn-lt"/>
              </a:rPr>
              <a:t>celebrity</a:t>
            </a:r>
            <a:r>
              <a:rPr sz="11500" dirty="0">
                <a:effectLst>
                  <a:outerShdw blurRad="50800" dist="38100" dir="2700000" algn="tl" rotWithShape="0">
                    <a:prstClr val="black">
                      <a:alpha val="40000"/>
                    </a:prstClr>
                  </a:outerShdw>
                </a:effectLst>
                <a:latin typeface="+mn-lt"/>
              </a:rPr>
              <a:t> </a:t>
            </a:r>
            <a:r>
              <a:rPr sz="11500" b="1" dirty="0">
                <a:effectLst>
                  <a:outerShdw blurRad="50800" dist="38100" dir="2700000" algn="tl" rotWithShape="0">
                    <a:prstClr val="black">
                      <a:alpha val="40000"/>
                    </a:prstClr>
                  </a:outerShdw>
                </a:effectLst>
                <a:latin typeface="+mn-lt"/>
              </a:rPr>
              <a:t>trainers</a:t>
            </a:r>
          </a:p>
        </p:txBody>
      </p:sp>
      <p:pic>
        <p:nvPicPr>
          <p:cNvPr id="112" name="IMG_9674.jpeg" descr="IMG_9674.jpeg"/>
          <p:cNvPicPr>
            <a:picLocks noChangeAspect="1"/>
          </p:cNvPicPr>
          <p:nvPr/>
        </p:nvPicPr>
        <p:blipFill>
          <a:blip r:embed="rId5"/>
          <a:stretch>
            <a:fillRect/>
          </a:stretch>
        </p:blipFill>
        <p:spPr>
          <a:xfrm>
            <a:off x="7766593" y="2555806"/>
            <a:ext cx="3460558" cy="5697938"/>
          </a:xfrm>
          <a:prstGeom prst="rect">
            <a:avLst/>
          </a:prstGeom>
          <a:ln w="12700">
            <a:miter lim="400000"/>
          </a:ln>
        </p:spPr>
      </p:pic>
      <p:pic>
        <p:nvPicPr>
          <p:cNvPr id="113" name="IMG_7258.jpeg" descr="IMG_7258.jpeg"/>
          <p:cNvPicPr>
            <a:picLocks noChangeAspect="1"/>
          </p:cNvPicPr>
          <p:nvPr/>
        </p:nvPicPr>
        <p:blipFill>
          <a:blip r:embed="rId6"/>
          <a:stretch>
            <a:fillRect/>
          </a:stretch>
        </p:blipFill>
        <p:spPr>
          <a:xfrm>
            <a:off x="4519757" y="2588150"/>
            <a:ext cx="3246814" cy="5697765"/>
          </a:xfrm>
          <a:prstGeom prst="rect">
            <a:avLst/>
          </a:prstGeom>
          <a:ln w="12700">
            <a:miter lim="400000"/>
          </a:ln>
        </p:spPr>
      </p:pic>
      <p:pic>
        <p:nvPicPr>
          <p:cNvPr id="114" name="IMG_4406.jpeg" descr="IMG_4406.jpeg"/>
          <p:cNvPicPr>
            <a:picLocks noChangeAspect="1"/>
          </p:cNvPicPr>
          <p:nvPr/>
        </p:nvPicPr>
        <p:blipFill>
          <a:blip r:embed="rId7"/>
          <a:stretch>
            <a:fillRect/>
          </a:stretch>
        </p:blipFill>
        <p:spPr>
          <a:xfrm>
            <a:off x="1047101" y="2555806"/>
            <a:ext cx="3472471" cy="5762484"/>
          </a:xfrm>
          <a:prstGeom prst="rect">
            <a:avLst/>
          </a:prstGeom>
          <a:ln w="12700">
            <a:miter lim="400000"/>
          </a:ln>
        </p:spPr>
      </p:pic>
      <p:sp>
        <p:nvSpPr>
          <p:cNvPr id="115" name="OWEN MCKIBBIN"/>
          <p:cNvSpPr txBox="1"/>
          <p:nvPr/>
        </p:nvSpPr>
        <p:spPr>
          <a:xfrm>
            <a:off x="1408064" y="8410509"/>
            <a:ext cx="5164763" cy="11610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rmAutofit/>
          </a:bodyPr>
          <a:lstStyle>
            <a:lvl1pPr algn="ctr">
              <a:lnSpc>
                <a:spcPct val="110000"/>
              </a:lnSpc>
              <a:spcBef>
                <a:spcPts val="1800"/>
              </a:spcBef>
              <a:defRPr sz="4600">
                <a:solidFill>
                  <a:srgbClr val="FFFFFF"/>
                </a:solidFill>
                <a:latin typeface="Open Sans Semibold"/>
                <a:ea typeface="Open Sans Semibold"/>
                <a:cs typeface="Open Sans Semibold"/>
                <a:sym typeface="Open Sans Semibold"/>
              </a:defRPr>
            </a:lvl1pPr>
          </a:lstStyle>
          <a:p>
            <a:r>
              <a:rPr>
                <a:effectLst>
                  <a:outerShdw blurRad="50800" dist="38100" dir="2700000" algn="tl" rotWithShape="0">
                    <a:prstClr val="black">
                      <a:alpha val="40000"/>
                    </a:prstClr>
                  </a:outerShdw>
                </a:effectLst>
                <a:latin typeface="+mn-lt"/>
              </a:rPr>
              <a:t>OWEN MCKIBBIN</a:t>
            </a:r>
          </a:p>
        </p:txBody>
      </p:sp>
      <p:pic>
        <p:nvPicPr>
          <p:cNvPr id="116" name="IMG_9195.jpeg" descr="IMG_9195.jpeg"/>
          <p:cNvPicPr>
            <a:picLocks noChangeAspect="1"/>
          </p:cNvPicPr>
          <p:nvPr/>
        </p:nvPicPr>
        <p:blipFill>
          <a:blip r:embed="rId8"/>
          <a:srcRect/>
          <a:stretch>
            <a:fillRect/>
          </a:stretch>
        </p:blipFill>
        <p:spPr>
          <a:xfrm>
            <a:off x="3410889" y="6035845"/>
            <a:ext cx="2217738" cy="221773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1" y="1053"/>
                  <a:pt x="3162" y="3162"/>
                </a:cubicBezTo>
                <a:cubicBezTo>
                  <a:pt x="1053" y="5270"/>
                  <a:pt x="0" y="8035"/>
                  <a:pt x="0" y="10800"/>
                </a:cubicBezTo>
                <a:cubicBezTo>
                  <a:pt x="0" y="13564"/>
                  <a:pt x="1053" y="16329"/>
                  <a:pt x="3162" y="18438"/>
                </a:cubicBezTo>
                <a:cubicBezTo>
                  <a:pt x="5271" y="20547"/>
                  <a:pt x="8035" y="21600"/>
                  <a:pt x="10800" y="21600"/>
                </a:cubicBezTo>
                <a:cubicBezTo>
                  <a:pt x="13565" y="21600"/>
                  <a:pt x="16329" y="20547"/>
                  <a:pt x="18438" y="18438"/>
                </a:cubicBezTo>
                <a:cubicBezTo>
                  <a:pt x="20547" y="16329"/>
                  <a:pt x="21600" y="13564"/>
                  <a:pt x="21600" y="10800"/>
                </a:cubicBezTo>
                <a:cubicBezTo>
                  <a:pt x="21600" y="8035"/>
                  <a:pt x="20547" y="5270"/>
                  <a:pt x="18438" y="3162"/>
                </a:cubicBezTo>
                <a:cubicBezTo>
                  <a:pt x="16329" y="1053"/>
                  <a:pt x="13564" y="0"/>
                  <a:pt x="10800" y="0"/>
                </a:cubicBezTo>
                <a:close/>
              </a:path>
            </a:pathLst>
          </a:custGeom>
          <a:ln w="12700">
            <a:miter lim="400000"/>
          </a:ln>
        </p:spPr>
      </p:pic>
      <p:sp>
        <p:nvSpPr>
          <p:cNvPr id="117" name="MFIT Coach, 17 Time Men’s Health Cover Model, Fitness Expert, Athlete, Celebrity Personal Trainer of Zac Efron and Blake Lively to Jessica Simpson, Amber Valetta, Penn Badgley, and Brooke Burke"/>
          <p:cNvSpPr txBox="1"/>
          <p:nvPr/>
        </p:nvSpPr>
        <p:spPr>
          <a:xfrm>
            <a:off x="1407041" y="9255928"/>
            <a:ext cx="9820303" cy="22339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Autofit/>
          </a:bodyPr>
          <a:lstStyle>
            <a:lvl1pPr defTabSz="1792222">
              <a:lnSpc>
                <a:spcPct val="110000"/>
              </a:lnSpc>
              <a:spcBef>
                <a:spcPts val="1800"/>
              </a:spcBef>
              <a:defRPr sz="2700">
                <a:solidFill>
                  <a:srgbClr val="FFFFFF"/>
                </a:solidFill>
                <a:latin typeface="Open Sans Semibold"/>
                <a:ea typeface="Open Sans Semibold"/>
                <a:cs typeface="Open Sans Semibold"/>
                <a:sym typeface="Open Sans Semibold"/>
              </a:defRPr>
            </a:lvl1pPr>
          </a:lstStyle>
          <a:p>
            <a:r>
              <a:rPr sz="3200" dirty="0">
                <a:effectLst>
                  <a:outerShdw blurRad="50800" dist="38100" dir="2700000" algn="tl" rotWithShape="0">
                    <a:prstClr val="black">
                      <a:alpha val="40000"/>
                    </a:prstClr>
                  </a:outerShdw>
                </a:effectLst>
                <a:latin typeface="+mn-lt"/>
              </a:rPr>
              <a:t>MFIT Coach, 17 Time Men’s Health Cover Model, Fitness Expert, Athlete, Celebrity Personal Trainer of Zac </a:t>
            </a:r>
            <a:r>
              <a:rPr sz="3200" dirty="0" err="1">
                <a:effectLst>
                  <a:outerShdw blurRad="50800" dist="38100" dir="2700000" algn="tl" rotWithShape="0">
                    <a:prstClr val="black">
                      <a:alpha val="40000"/>
                    </a:prstClr>
                  </a:outerShdw>
                </a:effectLst>
                <a:latin typeface="+mn-lt"/>
              </a:rPr>
              <a:t>Efron</a:t>
            </a:r>
            <a:r>
              <a:rPr sz="3200" dirty="0">
                <a:effectLst>
                  <a:outerShdw blurRad="50800" dist="38100" dir="2700000" algn="tl" rotWithShape="0">
                    <a:prstClr val="black">
                      <a:alpha val="40000"/>
                    </a:prstClr>
                  </a:outerShdw>
                </a:effectLst>
                <a:latin typeface="+mn-lt"/>
              </a:rPr>
              <a:t> and Blake Lively to Jessica Simpson, Amber Valetta, Penn </a:t>
            </a:r>
            <a:r>
              <a:rPr sz="3200" dirty="0" err="1">
                <a:effectLst>
                  <a:outerShdw blurRad="50800" dist="38100" dir="2700000" algn="tl" rotWithShape="0">
                    <a:prstClr val="black">
                      <a:alpha val="40000"/>
                    </a:prstClr>
                  </a:outerShdw>
                </a:effectLst>
                <a:latin typeface="+mn-lt"/>
              </a:rPr>
              <a:t>Badgley</a:t>
            </a:r>
            <a:r>
              <a:rPr sz="3200" dirty="0">
                <a:effectLst>
                  <a:outerShdw blurRad="50800" dist="38100" dir="2700000" algn="tl" rotWithShape="0">
                    <a:prstClr val="black">
                      <a:alpha val="40000"/>
                    </a:prstClr>
                  </a:outerShdw>
                </a:effectLst>
                <a:latin typeface="+mn-lt"/>
              </a:rPr>
              <a:t>, and Brooke Burke  </a:t>
            </a:r>
          </a:p>
        </p:txBody>
      </p:sp>
      <p:sp>
        <p:nvSpPr>
          <p:cNvPr id="118" name="KRISTY KAMINSKI-MILLS"/>
          <p:cNvSpPr txBox="1"/>
          <p:nvPr/>
        </p:nvSpPr>
        <p:spPr>
          <a:xfrm>
            <a:off x="13282375" y="8410509"/>
            <a:ext cx="7016147" cy="11610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rmAutofit/>
          </a:bodyPr>
          <a:lstStyle>
            <a:lvl1pPr algn="ctr">
              <a:lnSpc>
                <a:spcPct val="110000"/>
              </a:lnSpc>
              <a:spcBef>
                <a:spcPts val="1800"/>
              </a:spcBef>
              <a:defRPr sz="4600">
                <a:solidFill>
                  <a:srgbClr val="FFFFFF"/>
                </a:solidFill>
                <a:latin typeface="Open Sans Semibold"/>
                <a:ea typeface="Open Sans Semibold"/>
                <a:cs typeface="Open Sans Semibold"/>
                <a:sym typeface="Open Sans Semibold"/>
              </a:defRPr>
            </a:lvl1pPr>
          </a:lstStyle>
          <a:p>
            <a:r>
              <a:rPr>
                <a:effectLst>
                  <a:outerShdw blurRad="50800" dist="38100" dir="2700000" algn="tl" rotWithShape="0">
                    <a:prstClr val="black">
                      <a:alpha val="40000"/>
                    </a:prstClr>
                  </a:outerShdw>
                </a:effectLst>
                <a:latin typeface="+mn-lt"/>
              </a:rPr>
              <a:t>KRISTY KAMINSKI-MILLS</a:t>
            </a:r>
          </a:p>
        </p:txBody>
      </p:sp>
      <p:sp>
        <p:nvSpPr>
          <p:cNvPr id="119" name="MFIT Coach, Former FORD Model, Runway Model, Personal Trainer, The Bachelor Contestant, Health Expert, Entrepreneur"/>
          <p:cNvSpPr txBox="1"/>
          <p:nvPr/>
        </p:nvSpPr>
        <p:spPr>
          <a:xfrm>
            <a:off x="13282375" y="9255928"/>
            <a:ext cx="9662412" cy="17896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rmAutofit/>
          </a:bodyPr>
          <a:lstStyle>
            <a:lvl1pPr defTabSz="969263">
              <a:lnSpc>
                <a:spcPct val="110000"/>
              </a:lnSpc>
              <a:spcBef>
                <a:spcPts val="900"/>
              </a:spcBef>
              <a:defRPr sz="2800">
                <a:solidFill>
                  <a:srgbClr val="FFFFFF"/>
                </a:solidFill>
                <a:latin typeface="Open Sans Semibold"/>
                <a:ea typeface="Open Sans Semibold"/>
                <a:cs typeface="Open Sans Semibold"/>
                <a:sym typeface="Open Sans Semibold"/>
              </a:defRPr>
            </a:lvl1pPr>
          </a:lstStyle>
          <a:p>
            <a:r>
              <a:rPr sz="3200" dirty="0">
                <a:effectLst>
                  <a:outerShdw blurRad="50800" dist="38100" dir="2700000" algn="tl" rotWithShape="0">
                    <a:prstClr val="black">
                      <a:alpha val="40000"/>
                    </a:prstClr>
                  </a:outerShdw>
                </a:effectLst>
                <a:latin typeface="+mn-lt"/>
              </a:rPr>
              <a:t>MFIT Coach, Former FORD Model, Runway Model, Personal Trainer, The Bachelor Contestant, Health Expert, Entrepreneur</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With the world’s most supportive community"/>
          <p:cNvSpPr txBox="1">
            <a:spLocks noGrp="1"/>
          </p:cNvSpPr>
          <p:nvPr>
            <p:ph type="title"/>
          </p:nvPr>
        </p:nvSpPr>
        <p:spPr>
          <a:xfrm>
            <a:off x="1603150" y="169328"/>
            <a:ext cx="21177700" cy="1988344"/>
          </a:xfrm>
          <a:prstGeom prst="rect">
            <a:avLst/>
          </a:prstGeom>
        </p:spPr>
        <p:txBody>
          <a:bodyPr>
            <a:normAutofit fontScale="90000"/>
          </a:bodyPr>
          <a:lstStyle/>
          <a:p>
            <a:pPr algn="ctr" defTabSz="1371600">
              <a:defRPr sz="7500"/>
            </a:pPr>
            <a:r>
              <a:rPr sz="9600" dirty="0">
                <a:effectLst>
                  <a:outerShdw blurRad="50800" dist="38100" dir="2700000" algn="tl" rotWithShape="0">
                    <a:prstClr val="black">
                      <a:alpha val="40000"/>
                    </a:prstClr>
                  </a:outerShdw>
                </a:effectLst>
                <a:latin typeface="+mn-lt"/>
              </a:rPr>
              <a:t>With the world’s </a:t>
            </a:r>
            <a:r>
              <a:rPr sz="9600" b="1" dirty="0">
                <a:effectLst>
                  <a:outerShdw blurRad="50800" dist="38100" dir="2700000" algn="tl" rotWithShape="0">
                    <a:prstClr val="black">
                      <a:alpha val="40000"/>
                    </a:prstClr>
                  </a:outerShdw>
                </a:effectLst>
                <a:latin typeface="+mn-lt"/>
              </a:rPr>
              <a:t>most supportive community</a:t>
            </a:r>
          </a:p>
        </p:txBody>
      </p:sp>
      <p:pic>
        <p:nvPicPr>
          <p:cNvPr id="126" name="Screen Shot 2021-06-29 at 3.22.29 PM.png" descr="Screen Shot 2021-06-29 at 3.22.29 PM.png"/>
          <p:cNvPicPr>
            <a:picLocks noChangeAspect="1"/>
          </p:cNvPicPr>
          <p:nvPr/>
        </p:nvPicPr>
        <p:blipFill>
          <a:blip r:embed="rId2"/>
          <a:stretch>
            <a:fillRect/>
          </a:stretch>
        </p:blipFill>
        <p:spPr>
          <a:xfrm>
            <a:off x="12517545" y="2533666"/>
            <a:ext cx="5334849" cy="3507422"/>
          </a:xfrm>
          <a:prstGeom prst="rect">
            <a:avLst/>
          </a:prstGeom>
          <a:ln w="12700">
            <a:miter lim="400000"/>
          </a:ln>
        </p:spPr>
      </p:pic>
      <p:pic>
        <p:nvPicPr>
          <p:cNvPr id="127" name="Screen Shot 2021-06-29 at 3.22.40 PM.png" descr="Screen Shot 2021-06-29 at 3.22.40 PM.png"/>
          <p:cNvPicPr>
            <a:picLocks noChangeAspect="1"/>
          </p:cNvPicPr>
          <p:nvPr/>
        </p:nvPicPr>
        <p:blipFill>
          <a:blip r:embed="rId3"/>
          <a:stretch>
            <a:fillRect/>
          </a:stretch>
        </p:blipFill>
        <p:spPr>
          <a:xfrm>
            <a:off x="749774" y="9061366"/>
            <a:ext cx="5442923" cy="2707074"/>
          </a:xfrm>
          <a:prstGeom prst="rect">
            <a:avLst/>
          </a:prstGeom>
          <a:ln w="12700">
            <a:miter lim="400000"/>
          </a:ln>
        </p:spPr>
      </p:pic>
      <p:pic>
        <p:nvPicPr>
          <p:cNvPr id="128" name="Screen Shot 2021-06-29 at 3.24.32 PM.png" descr="Screen Shot 2021-06-29 at 3.24.32 PM.png"/>
          <p:cNvPicPr>
            <a:picLocks noChangeAspect="1"/>
          </p:cNvPicPr>
          <p:nvPr/>
        </p:nvPicPr>
        <p:blipFill>
          <a:blip r:embed="rId4"/>
          <a:stretch>
            <a:fillRect/>
          </a:stretch>
        </p:blipFill>
        <p:spPr>
          <a:xfrm>
            <a:off x="6554237" y="6396685"/>
            <a:ext cx="5442925" cy="5368793"/>
          </a:xfrm>
          <a:prstGeom prst="rect">
            <a:avLst/>
          </a:prstGeom>
          <a:ln w="12700">
            <a:miter lim="400000"/>
          </a:ln>
        </p:spPr>
      </p:pic>
      <p:sp>
        <p:nvSpPr>
          <p:cNvPr id="12" name="“These statements have not been evaluated by the FDA. Mfinity products are not intended to diagnose, treat, cure, or prevent any disease, nor should they be used as a substitute for any medication you may currently be using.  We do not offer medical advi">
            <a:extLst>
              <a:ext uri="{FF2B5EF4-FFF2-40B4-BE49-F238E27FC236}">
                <a16:creationId xmlns:a16="http://schemas.microsoft.com/office/drawing/2014/main" id="{8EDD307F-E61B-D940-83C4-B01AA36184BC}"/>
              </a:ext>
            </a:extLst>
          </p:cNvPr>
          <p:cNvSpPr txBox="1"/>
          <p:nvPr/>
        </p:nvSpPr>
        <p:spPr>
          <a:xfrm>
            <a:off x="749773" y="12131274"/>
            <a:ext cx="17587654" cy="1210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rmAutofit fontScale="85000" lnSpcReduction="20000"/>
          </a:bodyPr>
          <a:lstStyle>
            <a:lvl1pPr defTabSz="1591055">
              <a:lnSpc>
                <a:spcPct val="90000"/>
              </a:lnSpc>
              <a:spcBef>
                <a:spcPts val="4600"/>
              </a:spcBef>
              <a:defRPr sz="2000" i="1">
                <a:solidFill>
                  <a:srgbClr val="FFFFFF">
                    <a:alpha val="66278"/>
                  </a:srgbClr>
                </a:solidFill>
                <a:latin typeface="Open Sans"/>
                <a:ea typeface="Open Sans"/>
                <a:cs typeface="Open Sans"/>
                <a:sym typeface="Open Sans"/>
              </a:defRPr>
            </a:lvl1pPr>
          </a:lstStyle>
          <a:p>
            <a:r>
              <a:rPr lang="en-US" dirty="0"/>
              <a:t>The MFIT Challenge is a comprehensive system promoting an active ketogenic lifestyle, which includes meal replacement products and nutritional supplements along with dietary and exercise guidance.  The average weight loss expectation is approximately 1-2 lbs. per week, up to 15 lbs. total. Any weight loss in excess of these amounts, although not uncommon, should not be considered as typical, and would require exceptional circumstances and or efforts.   Individual results can and will vary dependent upon many factors. Mfinity would never knowingly promote a questionable or false testimonial.  Please note that the testimonials shared herein may be from independent distributors that seek to benefit from the sales of referenced products. </a:t>
            </a:r>
            <a:endParaRPr dirty="0"/>
          </a:p>
        </p:txBody>
      </p:sp>
      <p:pic>
        <p:nvPicPr>
          <p:cNvPr id="2" name="Picture 1">
            <a:extLst>
              <a:ext uri="{FF2B5EF4-FFF2-40B4-BE49-F238E27FC236}">
                <a16:creationId xmlns:a16="http://schemas.microsoft.com/office/drawing/2014/main" id="{46186E39-1B1D-2E40-ADD3-4A84D9F2A2AC}"/>
              </a:ext>
            </a:extLst>
          </p:cNvPr>
          <p:cNvPicPr>
            <a:picLocks noChangeAspect="1"/>
          </p:cNvPicPr>
          <p:nvPr/>
        </p:nvPicPr>
        <p:blipFill>
          <a:blip r:embed="rId5"/>
          <a:stretch>
            <a:fillRect/>
          </a:stretch>
        </p:blipFill>
        <p:spPr>
          <a:xfrm>
            <a:off x="18372776" y="2533666"/>
            <a:ext cx="5261450" cy="6370660"/>
          </a:xfrm>
          <a:prstGeom prst="rect">
            <a:avLst/>
          </a:prstGeom>
        </p:spPr>
      </p:pic>
      <p:sp>
        <p:nvSpPr>
          <p:cNvPr id="15" name="MFIT Coach, 17 Time Men’s Health Cover Model, Fitness Expert, Athlete, Celebrity Personal Trainer of Zac Efron and Blake Lively to Jessica Simpson, Amber Valetta, Penn Badgley, and Brooke Burke">
            <a:extLst>
              <a:ext uri="{FF2B5EF4-FFF2-40B4-BE49-F238E27FC236}">
                <a16:creationId xmlns:a16="http://schemas.microsoft.com/office/drawing/2014/main" id="{5C814E06-29DB-8C4F-9C6E-D3F05CBCF85D}"/>
              </a:ext>
            </a:extLst>
          </p:cNvPr>
          <p:cNvSpPr txBox="1"/>
          <p:nvPr/>
        </p:nvSpPr>
        <p:spPr>
          <a:xfrm>
            <a:off x="6535569" y="2520506"/>
            <a:ext cx="5442924" cy="35074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Autofit/>
          </a:bodyPr>
          <a:lstStyle>
            <a:lvl1pPr defTabSz="1792222">
              <a:lnSpc>
                <a:spcPct val="110000"/>
              </a:lnSpc>
              <a:spcBef>
                <a:spcPts val="1800"/>
              </a:spcBef>
              <a:defRPr sz="2700">
                <a:solidFill>
                  <a:srgbClr val="FFFFFF"/>
                </a:solidFill>
                <a:latin typeface="Open Sans Semibold"/>
                <a:ea typeface="Open Sans Semibold"/>
                <a:cs typeface="Open Sans Semibold"/>
                <a:sym typeface="Open Sans Semibold"/>
              </a:defRPr>
            </a:lvl1pPr>
          </a:lstStyle>
          <a:p>
            <a:pPr algn="ctr"/>
            <a:r>
              <a:rPr lang="en-US" sz="4000" dirty="0">
                <a:effectLst>
                  <a:outerShdw blurRad="50800" dist="38100" dir="2700000" algn="tl" rotWithShape="0">
                    <a:prstClr val="black">
                      <a:alpha val="40000"/>
                    </a:prstClr>
                  </a:outerShdw>
                </a:effectLst>
                <a:latin typeface="+mn-lt"/>
              </a:rPr>
              <a:t>Weekly Training on LIVE’s and Conference Calls with our Celebrity Trainers and Honorary Coaches</a:t>
            </a:r>
            <a:endParaRPr sz="4000" dirty="0">
              <a:effectLst>
                <a:outerShdw blurRad="50800" dist="38100" dir="2700000" algn="tl" rotWithShape="0">
                  <a:prstClr val="black">
                    <a:alpha val="40000"/>
                  </a:prstClr>
                </a:outerShdw>
              </a:effectLst>
              <a:latin typeface="+mn-lt"/>
            </a:endParaRPr>
          </a:p>
        </p:txBody>
      </p:sp>
      <p:sp>
        <p:nvSpPr>
          <p:cNvPr id="16" name="MFIT Coach, 17 Time Men’s Health Cover Model, Fitness Expert, Athlete, Celebrity Personal Trainer of Zac Efron and Blake Lively to Jessica Simpson, Amber Valetta, Penn Badgley, and Brooke Burke">
            <a:extLst>
              <a:ext uri="{FF2B5EF4-FFF2-40B4-BE49-F238E27FC236}">
                <a16:creationId xmlns:a16="http://schemas.microsoft.com/office/drawing/2014/main" id="{78CF08AD-C386-A447-AE6A-015FF1663C92}"/>
              </a:ext>
            </a:extLst>
          </p:cNvPr>
          <p:cNvSpPr txBox="1"/>
          <p:nvPr/>
        </p:nvSpPr>
        <p:spPr>
          <a:xfrm>
            <a:off x="18372776" y="8904326"/>
            <a:ext cx="5442924" cy="28611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Autofit/>
          </a:bodyPr>
          <a:lstStyle>
            <a:lvl1pPr defTabSz="1792222">
              <a:lnSpc>
                <a:spcPct val="110000"/>
              </a:lnSpc>
              <a:spcBef>
                <a:spcPts val="1800"/>
              </a:spcBef>
              <a:defRPr sz="2700">
                <a:solidFill>
                  <a:srgbClr val="FFFFFF"/>
                </a:solidFill>
                <a:latin typeface="Open Sans Semibold"/>
                <a:ea typeface="Open Sans Semibold"/>
                <a:cs typeface="Open Sans Semibold"/>
                <a:sym typeface="Open Sans Semibold"/>
              </a:defRPr>
            </a:lvl1pPr>
          </a:lstStyle>
          <a:p>
            <a:pPr algn="ctr"/>
            <a:r>
              <a:rPr lang="en-US" sz="4000" dirty="0">
                <a:effectLst>
                  <a:outerShdw blurRad="50800" dist="38100" dir="2700000" algn="tl" rotWithShape="0">
                    <a:prstClr val="black">
                      <a:alpha val="40000"/>
                    </a:prstClr>
                  </a:outerShdw>
                </a:effectLst>
                <a:latin typeface="+mn-lt"/>
              </a:rPr>
              <a:t>Online MFIT cooking demos &amp; seminars with MFIT Celebrity Chefs and Food Science Doctors</a:t>
            </a:r>
            <a:endParaRPr sz="4000" dirty="0">
              <a:effectLst>
                <a:outerShdw blurRad="50800" dist="38100" dir="2700000" algn="tl" rotWithShape="0">
                  <a:prstClr val="black">
                    <a:alpha val="40000"/>
                  </a:prstClr>
                </a:outerShdw>
              </a:effectLst>
              <a:latin typeface="+mn-lt"/>
            </a:endParaRPr>
          </a:p>
        </p:txBody>
      </p:sp>
      <p:pic>
        <p:nvPicPr>
          <p:cNvPr id="1032" name="Picture 8">
            <a:extLst>
              <a:ext uri="{FF2B5EF4-FFF2-40B4-BE49-F238E27FC236}">
                <a16:creationId xmlns:a16="http://schemas.microsoft.com/office/drawing/2014/main" id="{D5C29A18-A6FC-B74A-8B84-0CE482AC30F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5271905" y="6430120"/>
            <a:ext cx="2730500" cy="2730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D45FA3D-E6E3-134D-A96F-FFB010B07FA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2517544" y="6412583"/>
            <a:ext cx="2730500" cy="2730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5E2EB78-222B-1444-8E66-31A3C44F8B87}"/>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2504225" y="9029279"/>
            <a:ext cx="2730500" cy="27305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E714588-BE01-4843-8406-3AAC2722B26E}"/>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5248044" y="9034978"/>
            <a:ext cx="2730500" cy="2730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DE1A526-A640-734B-82B4-05B45858CA32}"/>
              </a:ext>
            </a:extLst>
          </p:cNvPr>
          <p:cNvPicPr>
            <a:picLocks noChangeAspect="1"/>
          </p:cNvPicPr>
          <p:nvPr/>
        </p:nvPicPr>
        <p:blipFill>
          <a:blip r:embed="rId10"/>
          <a:stretch>
            <a:fillRect/>
          </a:stretch>
        </p:blipFill>
        <p:spPr>
          <a:xfrm>
            <a:off x="816666" y="2233525"/>
            <a:ext cx="5299960" cy="6370659"/>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Creating real results for thousands of participants"/>
          <p:cNvSpPr txBox="1">
            <a:spLocks noGrp="1"/>
          </p:cNvSpPr>
          <p:nvPr>
            <p:ph type="title"/>
          </p:nvPr>
        </p:nvSpPr>
        <p:spPr>
          <a:xfrm>
            <a:off x="1437462" y="14293"/>
            <a:ext cx="21611182" cy="1988344"/>
          </a:xfrm>
          <a:prstGeom prst="rect">
            <a:avLst/>
          </a:prstGeom>
        </p:spPr>
        <p:txBody>
          <a:bodyPr>
            <a:normAutofit/>
          </a:bodyPr>
          <a:lstStyle/>
          <a:p>
            <a:pPr algn="ctr" defTabSz="1316736">
              <a:defRPr sz="7200" b="1"/>
            </a:pPr>
            <a:r>
              <a:rPr sz="9600" dirty="0">
                <a:effectLst>
                  <a:outerShdw blurRad="50800" dist="38100" dir="2700000" algn="tl" rotWithShape="0">
                    <a:prstClr val="black">
                      <a:alpha val="40000"/>
                    </a:prstClr>
                  </a:outerShdw>
                </a:effectLst>
                <a:latin typeface="+mn-lt"/>
              </a:rPr>
              <a:t>Real</a:t>
            </a:r>
            <a:r>
              <a:rPr sz="9600" b="0" dirty="0">
                <a:effectLst>
                  <a:outerShdw blurRad="50800" dist="38100" dir="2700000" algn="tl" rotWithShape="0">
                    <a:prstClr val="black">
                      <a:alpha val="40000"/>
                    </a:prstClr>
                  </a:outerShdw>
                </a:effectLst>
                <a:latin typeface="+mn-lt"/>
              </a:rPr>
              <a:t> Results for </a:t>
            </a:r>
            <a:r>
              <a:rPr sz="9600" dirty="0">
                <a:effectLst>
                  <a:outerShdw blurRad="50800" dist="38100" dir="2700000" algn="tl" rotWithShape="0">
                    <a:prstClr val="black">
                      <a:alpha val="40000"/>
                    </a:prstClr>
                  </a:outerShdw>
                </a:effectLst>
                <a:latin typeface="+mn-lt"/>
              </a:rPr>
              <a:t>Real</a:t>
            </a:r>
            <a:r>
              <a:rPr sz="9600" b="0" dirty="0">
                <a:effectLst>
                  <a:outerShdw blurRad="50800" dist="38100" dir="2700000" algn="tl" rotWithShape="0">
                    <a:prstClr val="black">
                      <a:alpha val="40000"/>
                    </a:prstClr>
                  </a:outerShdw>
                </a:effectLst>
                <a:latin typeface="+mn-lt"/>
              </a:rPr>
              <a:t> People</a:t>
            </a:r>
          </a:p>
        </p:txBody>
      </p:sp>
      <p:sp>
        <p:nvSpPr>
          <p:cNvPr id="133" name="“These statements have not been evaluated by the FDA. Mfinity products are not intended to diagnose, treat, cure, or prevent any disease, nor should they be used as a substitute for any medication you may currently be using.  We do not offer medical advi"/>
          <p:cNvSpPr txBox="1"/>
          <p:nvPr/>
        </p:nvSpPr>
        <p:spPr>
          <a:xfrm>
            <a:off x="749773" y="12131274"/>
            <a:ext cx="17587654" cy="1210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rmAutofit fontScale="85000" lnSpcReduction="20000"/>
          </a:bodyPr>
          <a:lstStyle>
            <a:lvl1pPr defTabSz="1591055">
              <a:lnSpc>
                <a:spcPct val="90000"/>
              </a:lnSpc>
              <a:spcBef>
                <a:spcPts val="4600"/>
              </a:spcBef>
              <a:defRPr sz="2000" i="1">
                <a:solidFill>
                  <a:srgbClr val="FFFFFF">
                    <a:alpha val="66278"/>
                  </a:srgbClr>
                </a:solidFill>
                <a:latin typeface="Open Sans"/>
                <a:ea typeface="Open Sans"/>
                <a:cs typeface="Open Sans"/>
                <a:sym typeface="Open Sans"/>
              </a:defRPr>
            </a:lvl1pPr>
          </a:lstStyle>
          <a:p>
            <a:r>
              <a:rPr lang="en-US" dirty="0"/>
              <a:t>The MFIT Challenge is a comprehensive system promoting an active ketogenic lifestyle, which includes meal replacement products and nutritional supplements along with dietary and exercise guidance.  The average weight loss expectation is approximately 1-2 lbs. per week, up to 15 lbs. total. Any weight loss in excess of these amounts, although not uncommon, should not be considered as typical, and would require exceptional circumstances and or efforts.   Individual results can and will vary dependent upon many factors. Mfinity would never knowingly promote a questionable or false testimonial.  Please note that the testimonials shared herein may be from independent distributors that seek to benefit from the sales of referenced products. </a:t>
            </a:r>
            <a:endParaRPr dirty="0"/>
          </a:p>
        </p:txBody>
      </p:sp>
      <p:grpSp>
        <p:nvGrpSpPr>
          <p:cNvPr id="138" name="Group 1"/>
          <p:cNvGrpSpPr/>
          <p:nvPr/>
        </p:nvGrpSpPr>
        <p:grpSpPr>
          <a:xfrm>
            <a:off x="749773" y="2299803"/>
            <a:ext cx="2472408" cy="5103630"/>
            <a:chOff x="0" y="0"/>
            <a:chExt cx="2472406" cy="5103629"/>
          </a:xfrm>
        </p:grpSpPr>
        <p:grpSp>
          <p:nvGrpSpPr>
            <p:cNvPr id="136" name="FB_IMG_1626187409539.jpg"/>
            <p:cNvGrpSpPr/>
            <p:nvPr/>
          </p:nvGrpSpPr>
          <p:grpSpPr>
            <a:xfrm>
              <a:off x="-1" y="0"/>
              <a:ext cx="2472408" cy="3657601"/>
              <a:chOff x="0" y="0"/>
              <a:chExt cx="2472406" cy="3657600"/>
            </a:xfrm>
          </p:grpSpPr>
          <p:sp>
            <p:nvSpPr>
              <p:cNvPr id="134" name="Shape"/>
              <p:cNvSpPr/>
              <p:nvPr/>
            </p:nvSpPr>
            <p:spPr>
              <a:xfrm>
                <a:off x="0" y="-1"/>
                <a:ext cx="2472407" cy="3657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0"/>
                    </a:lnTo>
                    <a:lnTo>
                      <a:pt x="21600" y="2434"/>
                    </a:lnTo>
                    <a:lnTo>
                      <a:pt x="21600" y="21600"/>
                    </a:lnTo>
                    <a:lnTo>
                      <a:pt x="21600" y="21600"/>
                    </a:lnTo>
                    <a:lnTo>
                      <a:pt x="3600" y="21600"/>
                    </a:lnTo>
                    <a:lnTo>
                      <a:pt x="0" y="19166"/>
                    </a:lnTo>
                    <a:lnTo>
                      <a:pt x="0" y="0"/>
                    </a:lnTo>
                    <a:close/>
                  </a:path>
                </a:pathLst>
              </a:custGeom>
              <a:solidFill>
                <a:srgbClr val="EDEDED"/>
              </a:solidFill>
              <a:ln w="12700" cap="flat">
                <a:noFill/>
                <a:miter lim="400000"/>
              </a:ln>
              <a:effectLst/>
            </p:spPr>
            <p:txBody>
              <a:bodyPr wrap="square" lIns="91437" tIns="91437" rIns="91437" bIns="91437" numCol="1" anchor="ctr">
                <a:noAutofit/>
              </a:bodyPr>
              <a:lstStyle/>
              <a:p>
                <a:endParaRPr/>
              </a:p>
            </p:txBody>
          </p:sp>
          <p:pic>
            <p:nvPicPr>
              <p:cNvPr id="135" name="image25.jpeg" descr="image25.jpeg"/>
              <p:cNvPicPr>
                <a:picLocks noChangeAspect="1"/>
              </p:cNvPicPr>
              <p:nvPr/>
            </p:nvPicPr>
            <p:blipFill>
              <a:blip r:embed="rId2"/>
              <a:srcRect/>
              <a:stretch>
                <a:fillRect/>
              </a:stretch>
            </p:blipFill>
            <p:spPr>
              <a:xfrm>
                <a:off x="0" y="0"/>
                <a:ext cx="2472407" cy="36576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9167"/>
                    </a:lnTo>
                    <a:lnTo>
                      <a:pt x="3599" y="21600"/>
                    </a:lnTo>
                    <a:lnTo>
                      <a:pt x="21600" y="21600"/>
                    </a:lnTo>
                    <a:lnTo>
                      <a:pt x="21600" y="2433"/>
                    </a:lnTo>
                    <a:lnTo>
                      <a:pt x="17998" y="0"/>
                    </a:lnTo>
                    <a:lnTo>
                      <a:pt x="0" y="0"/>
                    </a:lnTo>
                    <a:close/>
                  </a:path>
                </a:pathLst>
              </a:custGeom>
              <a:ln w="88900" cap="sq">
                <a:solidFill>
                  <a:srgbClr val="FFFFFF"/>
                </a:solidFill>
                <a:prstDash val="solid"/>
                <a:miter lim="800000"/>
              </a:ln>
              <a:effectLst>
                <a:outerShdw blurRad="88900" rotWithShape="0">
                  <a:srgbClr val="000000">
                    <a:alpha val="45000"/>
                  </a:srgbClr>
                </a:outerShdw>
              </a:effectLst>
            </p:spPr>
          </p:pic>
        </p:grpSp>
        <p:sp>
          <p:nvSpPr>
            <p:cNvPr id="137" name="Michele Morris…"/>
            <p:cNvSpPr txBox="1"/>
            <p:nvPr/>
          </p:nvSpPr>
          <p:spPr>
            <a:xfrm>
              <a:off x="0" y="3688641"/>
              <a:ext cx="2472406" cy="14149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t">
              <a:normAutofit/>
            </a:bodyPr>
            <a:lstStyle>
              <a:lvl1pPr algn="ctr" defTabSz="1243583">
                <a:lnSpc>
                  <a:spcPct val="110000"/>
                </a:lnSpc>
                <a:defRPr sz="3600">
                  <a:solidFill>
                    <a:srgbClr val="FFFFFF"/>
                  </a:solidFill>
                  <a:latin typeface="Lato Bold"/>
                  <a:ea typeface="Lato Bold"/>
                  <a:cs typeface="Lato Bold"/>
                  <a:sym typeface="Lato Bold"/>
                </a:defRPr>
              </a:lvl1pPr>
            </a:lstStyle>
            <a:p>
              <a:r>
                <a:rPr dirty="0">
                  <a:effectLst>
                    <a:outerShdw blurRad="50800" dist="38100" dir="2700000" algn="tl" rotWithShape="0">
                      <a:prstClr val="black">
                        <a:alpha val="40000"/>
                      </a:prstClr>
                    </a:outerShdw>
                  </a:effectLst>
                </a:rPr>
                <a:t>Michele Morris</a:t>
              </a:r>
            </a:p>
          </p:txBody>
        </p:sp>
      </p:grpSp>
      <p:grpSp>
        <p:nvGrpSpPr>
          <p:cNvPr id="143" name="Group 2"/>
          <p:cNvGrpSpPr/>
          <p:nvPr/>
        </p:nvGrpSpPr>
        <p:grpSpPr>
          <a:xfrm>
            <a:off x="5827450" y="2300222"/>
            <a:ext cx="2523269" cy="5103209"/>
            <a:chOff x="0" y="0"/>
            <a:chExt cx="2523268" cy="5103208"/>
          </a:xfrm>
        </p:grpSpPr>
        <p:grpSp>
          <p:nvGrpSpPr>
            <p:cNvPr id="141" name="20210923_072232.jpg"/>
            <p:cNvGrpSpPr/>
            <p:nvPr/>
          </p:nvGrpSpPr>
          <p:grpSpPr>
            <a:xfrm>
              <a:off x="-1" y="0"/>
              <a:ext cx="2523270" cy="3657600"/>
              <a:chOff x="0" y="0"/>
              <a:chExt cx="2523268" cy="3657599"/>
            </a:xfrm>
          </p:grpSpPr>
          <p:sp>
            <p:nvSpPr>
              <p:cNvPr id="139" name="Shape"/>
              <p:cNvSpPr/>
              <p:nvPr/>
            </p:nvSpPr>
            <p:spPr>
              <a:xfrm>
                <a:off x="0" y="-1"/>
                <a:ext cx="2523269" cy="3657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0"/>
                    </a:lnTo>
                    <a:lnTo>
                      <a:pt x="21600" y="2484"/>
                    </a:lnTo>
                    <a:lnTo>
                      <a:pt x="21600" y="21600"/>
                    </a:lnTo>
                    <a:lnTo>
                      <a:pt x="21600" y="21600"/>
                    </a:lnTo>
                    <a:lnTo>
                      <a:pt x="3600" y="21600"/>
                    </a:lnTo>
                    <a:lnTo>
                      <a:pt x="0" y="19116"/>
                    </a:lnTo>
                    <a:lnTo>
                      <a:pt x="0" y="0"/>
                    </a:lnTo>
                    <a:close/>
                  </a:path>
                </a:pathLst>
              </a:custGeom>
              <a:solidFill>
                <a:srgbClr val="EDEDED"/>
              </a:solidFill>
              <a:ln w="12700" cap="flat">
                <a:noFill/>
                <a:miter lim="400000"/>
              </a:ln>
              <a:effectLst/>
            </p:spPr>
            <p:txBody>
              <a:bodyPr wrap="square" lIns="91437" tIns="91437" rIns="91437" bIns="91437" numCol="1" anchor="ctr">
                <a:noAutofit/>
              </a:bodyPr>
              <a:lstStyle/>
              <a:p>
                <a:endParaRPr/>
              </a:p>
            </p:txBody>
          </p:sp>
          <p:pic>
            <p:nvPicPr>
              <p:cNvPr id="140" name="image26.png" descr="image26.png"/>
              <p:cNvPicPr>
                <a:picLocks noChangeAspect="1"/>
              </p:cNvPicPr>
              <p:nvPr/>
            </p:nvPicPr>
            <p:blipFill>
              <a:blip r:embed="rId3"/>
              <a:srcRect/>
              <a:stretch>
                <a:fillRect/>
              </a:stretch>
            </p:blipFill>
            <p:spPr>
              <a:xfrm>
                <a:off x="0" y="0"/>
                <a:ext cx="2523269" cy="36576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9116"/>
                    </a:lnTo>
                    <a:lnTo>
                      <a:pt x="3601" y="21600"/>
                    </a:lnTo>
                    <a:lnTo>
                      <a:pt x="21600" y="21600"/>
                    </a:lnTo>
                    <a:lnTo>
                      <a:pt x="21600" y="2484"/>
                    </a:lnTo>
                    <a:lnTo>
                      <a:pt x="17999" y="0"/>
                    </a:lnTo>
                    <a:lnTo>
                      <a:pt x="0" y="0"/>
                    </a:lnTo>
                    <a:close/>
                  </a:path>
                </a:pathLst>
              </a:custGeom>
              <a:ln w="88900" cap="sq">
                <a:solidFill>
                  <a:srgbClr val="FFFFFF"/>
                </a:solidFill>
                <a:prstDash val="solid"/>
                <a:miter lim="800000"/>
              </a:ln>
              <a:effectLst>
                <a:outerShdw blurRad="88900" rotWithShape="0">
                  <a:srgbClr val="000000">
                    <a:alpha val="45000"/>
                  </a:srgbClr>
                </a:outerShdw>
              </a:effectLst>
            </p:spPr>
          </p:pic>
        </p:grpSp>
        <p:sp>
          <p:nvSpPr>
            <p:cNvPr id="142" name="Michele Morris…"/>
            <p:cNvSpPr txBox="1"/>
            <p:nvPr/>
          </p:nvSpPr>
          <p:spPr>
            <a:xfrm>
              <a:off x="50862" y="3688221"/>
              <a:ext cx="2472406" cy="14149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t">
              <a:normAutofit/>
            </a:bodyPr>
            <a:lstStyle>
              <a:lvl1pPr algn="ctr" defTabSz="1243583">
                <a:lnSpc>
                  <a:spcPct val="110000"/>
                </a:lnSpc>
                <a:defRPr sz="3600">
                  <a:solidFill>
                    <a:srgbClr val="FFFFFF"/>
                  </a:solidFill>
                  <a:latin typeface="Lato Bold"/>
                  <a:ea typeface="Lato Bold"/>
                  <a:cs typeface="Lato Bold"/>
                  <a:sym typeface="Lato Bold"/>
                </a:defRPr>
              </a:lvl1pPr>
            </a:lstStyle>
            <a:p>
              <a:r>
                <a:rPr dirty="0" err="1">
                  <a:effectLst>
                    <a:outerShdw blurRad="50800" dist="38100" dir="2700000" algn="tl" rotWithShape="0">
                      <a:prstClr val="black">
                        <a:alpha val="40000"/>
                      </a:prstClr>
                    </a:outerShdw>
                  </a:effectLst>
                </a:rPr>
                <a:t>Hervin</a:t>
              </a:r>
              <a:r>
                <a:rPr dirty="0">
                  <a:effectLst>
                    <a:outerShdw blurRad="50800" dist="38100" dir="2700000" algn="tl" rotWithShape="0">
                      <a:prstClr val="black">
                        <a:alpha val="40000"/>
                      </a:prstClr>
                    </a:outerShdw>
                  </a:effectLst>
                </a:rPr>
                <a:t> </a:t>
              </a:r>
              <a:r>
                <a:rPr dirty="0" err="1">
                  <a:effectLst>
                    <a:outerShdw blurRad="50800" dist="38100" dir="2700000" algn="tl" rotWithShape="0">
                      <a:prstClr val="black">
                        <a:alpha val="40000"/>
                      </a:prstClr>
                    </a:outerShdw>
                  </a:effectLst>
                </a:rPr>
                <a:t>Carillo</a:t>
              </a:r>
              <a:endParaRPr dirty="0">
                <a:effectLst>
                  <a:outerShdw blurRad="50800" dist="38100" dir="2700000" algn="tl" rotWithShape="0">
                    <a:prstClr val="black">
                      <a:alpha val="40000"/>
                    </a:prstClr>
                  </a:outerShdw>
                </a:effectLst>
              </a:endParaRPr>
            </a:p>
          </p:txBody>
        </p:sp>
      </p:grpSp>
      <p:grpSp>
        <p:nvGrpSpPr>
          <p:cNvPr id="148" name="Group 3"/>
          <p:cNvGrpSpPr/>
          <p:nvPr/>
        </p:nvGrpSpPr>
        <p:grpSpPr>
          <a:xfrm>
            <a:off x="10955987" y="2300222"/>
            <a:ext cx="2523268" cy="5145741"/>
            <a:chOff x="0" y="0"/>
            <a:chExt cx="2523267" cy="5145740"/>
          </a:xfrm>
        </p:grpSpPr>
        <p:grpSp>
          <p:nvGrpSpPr>
            <p:cNvPr id="146" name="CE3827B9-F88F-4248-B429-3C6971D09700.jpeg"/>
            <p:cNvGrpSpPr/>
            <p:nvPr/>
          </p:nvGrpSpPr>
          <p:grpSpPr>
            <a:xfrm>
              <a:off x="-1" y="0"/>
              <a:ext cx="2472408" cy="3657601"/>
              <a:chOff x="0" y="0"/>
              <a:chExt cx="2472406" cy="3657600"/>
            </a:xfrm>
          </p:grpSpPr>
          <p:sp>
            <p:nvSpPr>
              <p:cNvPr id="144" name="Shape"/>
              <p:cNvSpPr/>
              <p:nvPr/>
            </p:nvSpPr>
            <p:spPr>
              <a:xfrm>
                <a:off x="0" y="-1"/>
                <a:ext cx="2472407" cy="3657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0"/>
                    </a:lnTo>
                    <a:lnTo>
                      <a:pt x="21600" y="2434"/>
                    </a:lnTo>
                    <a:lnTo>
                      <a:pt x="21600" y="21600"/>
                    </a:lnTo>
                    <a:lnTo>
                      <a:pt x="21600" y="21600"/>
                    </a:lnTo>
                    <a:lnTo>
                      <a:pt x="3600" y="21600"/>
                    </a:lnTo>
                    <a:lnTo>
                      <a:pt x="0" y="19166"/>
                    </a:lnTo>
                    <a:lnTo>
                      <a:pt x="0" y="0"/>
                    </a:lnTo>
                    <a:close/>
                  </a:path>
                </a:pathLst>
              </a:custGeom>
              <a:solidFill>
                <a:srgbClr val="EDEDED"/>
              </a:solidFill>
              <a:ln w="12700" cap="flat">
                <a:noFill/>
                <a:miter lim="400000"/>
              </a:ln>
              <a:effectLst/>
            </p:spPr>
            <p:txBody>
              <a:bodyPr wrap="square" lIns="91437" tIns="91437" rIns="91437" bIns="91437" numCol="1" anchor="ctr">
                <a:noAutofit/>
              </a:bodyPr>
              <a:lstStyle/>
              <a:p>
                <a:endParaRPr/>
              </a:p>
            </p:txBody>
          </p:sp>
          <p:pic>
            <p:nvPicPr>
              <p:cNvPr id="145" name="image27.jpeg" descr="image27.jpeg"/>
              <p:cNvPicPr>
                <a:picLocks noChangeAspect="1"/>
              </p:cNvPicPr>
              <p:nvPr/>
            </p:nvPicPr>
            <p:blipFill>
              <a:blip r:embed="rId4"/>
              <a:srcRect/>
              <a:stretch>
                <a:fillRect/>
              </a:stretch>
            </p:blipFill>
            <p:spPr>
              <a:xfrm>
                <a:off x="0" y="0"/>
                <a:ext cx="2472407" cy="36576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9167"/>
                    </a:lnTo>
                    <a:lnTo>
                      <a:pt x="3599" y="21600"/>
                    </a:lnTo>
                    <a:lnTo>
                      <a:pt x="21600" y="21600"/>
                    </a:lnTo>
                    <a:lnTo>
                      <a:pt x="21600" y="2433"/>
                    </a:lnTo>
                    <a:lnTo>
                      <a:pt x="17998" y="0"/>
                    </a:lnTo>
                    <a:lnTo>
                      <a:pt x="0" y="0"/>
                    </a:lnTo>
                    <a:close/>
                  </a:path>
                </a:pathLst>
              </a:custGeom>
              <a:ln w="88900" cap="sq">
                <a:solidFill>
                  <a:srgbClr val="FFFFFF"/>
                </a:solidFill>
                <a:prstDash val="solid"/>
                <a:miter lim="800000"/>
              </a:ln>
              <a:effectLst>
                <a:outerShdw blurRad="88900" rotWithShape="0">
                  <a:srgbClr val="000000">
                    <a:alpha val="45000"/>
                  </a:srgbClr>
                </a:outerShdw>
              </a:effectLst>
            </p:spPr>
          </p:pic>
        </p:grpSp>
        <p:sp>
          <p:nvSpPr>
            <p:cNvPr id="147" name="Michele Morris…"/>
            <p:cNvSpPr txBox="1"/>
            <p:nvPr/>
          </p:nvSpPr>
          <p:spPr>
            <a:xfrm>
              <a:off x="50862" y="3730752"/>
              <a:ext cx="2472406" cy="14149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t">
              <a:normAutofit/>
            </a:bodyPr>
            <a:lstStyle>
              <a:lvl1pPr algn="ctr" defTabSz="1243583">
                <a:lnSpc>
                  <a:spcPct val="110000"/>
                </a:lnSpc>
                <a:defRPr sz="3600">
                  <a:solidFill>
                    <a:srgbClr val="FFFFFF"/>
                  </a:solidFill>
                  <a:latin typeface="Lato Bold"/>
                  <a:ea typeface="Lato Bold"/>
                  <a:cs typeface="Lato Bold"/>
                  <a:sym typeface="Lato Bold"/>
                </a:defRPr>
              </a:lvl1pPr>
            </a:lstStyle>
            <a:p>
              <a:r>
                <a:rPr dirty="0">
                  <a:effectLst>
                    <a:outerShdw blurRad="50800" dist="38100" dir="2700000" algn="tl" rotWithShape="0">
                      <a:prstClr val="black">
                        <a:alpha val="40000"/>
                      </a:prstClr>
                    </a:outerShdw>
                  </a:effectLst>
                </a:rPr>
                <a:t>Pilar DeJesus</a:t>
              </a:r>
            </a:p>
          </p:txBody>
        </p:sp>
      </p:grpSp>
      <p:grpSp>
        <p:nvGrpSpPr>
          <p:cNvPr id="153" name="Group 4"/>
          <p:cNvGrpSpPr/>
          <p:nvPr/>
        </p:nvGrpSpPr>
        <p:grpSpPr>
          <a:xfrm>
            <a:off x="16115870" y="2314513"/>
            <a:ext cx="2472407" cy="5131450"/>
            <a:chOff x="0" y="0"/>
            <a:chExt cx="2472406" cy="5131449"/>
          </a:xfrm>
        </p:grpSpPr>
        <p:grpSp>
          <p:nvGrpSpPr>
            <p:cNvPr id="151" name="33D26876-0A18-4207-BE4B-DEEC9326EED3.jpeg"/>
            <p:cNvGrpSpPr/>
            <p:nvPr/>
          </p:nvGrpSpPr>
          <p:grpSpPr>
            <a:xfrm>
              <a:off x="-1" y="0"/>
              <a:ext cx="2472408" cy="3657601"/>
              <a:chOff x="0" y="0"/>
              <a:chExt cx="2472406" cy="3657600"/>
            </a:xfrm>
          </p:grpSpPr>
          <p:sp>
            <p:nvSpPr>
              <p:cNvPr id="149" name="Shape"/>
              <p:cNvSpPr/>
              <p:nvPr/>
            </p:nvSpPr>
            <p:spPr>
              <a:xfrm>
                <a:off x="0" y="-1"/>
                <a:ext cx="2472407" cy="3657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0"/>
                    </a:lnTo>
                    <a:lnTo>
                      <a:pt x="21600" y="2434"/>
                    </a:lnTo>
                    <a:lnTo>
                      <a:pt x="21600" y="21600"/>
                    </a:lnTo>
                    <a:lnTo>
                      <a:pt x="21600" y="21600"/>
                    </a:lnTo>
                    <a:lnTo>
                      <a:pt x="3600" y="21600"/>
                    </a:lnTo>
                    <a:lnTo>
                      <a:pt x="0" y="19166"/>
                    </a:lnTo>
                    <a:lnTo>
                      <a:pt x="0" y="0"/>
                    </a:lnTo>
                    <a:close/>
                  </a:path>
                </a:pathLst>
              </a:custGeom>
              <a:solidFill>
                <a:srgbClr val="EDEDED"/>
              </a:solidFill>
              <a:ln w="12700" cap="flat">
                <a:noFill/>
                <a:miter lim="400000"/>
              </a:ln>
              <a:effectLst/>
            </p:spPr>
            <p:txBody>
              <a:bodyPr wrap="square" lIns="91437" tIns="91437" rIns="91437" bIns="91437" numCol="1" anchor="ctr">
                <a:noAutofit/>
              </a:bodyPr>
              <a:lstStyle/>
              <a:p>
                <a:endParaRPr/>
              </a:p>
            </p:txBody>
          </p:sp>
          <p:pic>
            <p:nvPicPr>
              <p:cNvPr id="150" name="image28.png" descr="image28.png"/>
              <p:cNvPicPr>
                <a:picLocks noChangeAspect="1"/>
              </p:cNvPicPr>
              <p:nvPr/>
            </p:nvPicPr>
            <p:blipFill>
              <a:blip r:embed="rId5"/>
              <a:srcRect/>
              <a:stretch>
                <a:fillRect/>
              </a:stretch>
            </p:blipFill>
            <p:spPr>
              <a:xfrm>
                <a:off x="0" y="0"/>
                <a:ext cx="2472407" cy="36576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9167"/>
                    </a:lnTo>
                    <a:lnTo>
                      <a:pt x="3599" y="21600"/>
                    </a:lnTo>
                    <a:lnTo>
                      <a:pt x="21600" y="21600"/>
                    </a:lnTo>
                    <a:lnTo>
                      <a:pt x="21600" y="2433"/>
                    </a:lnTo>
                    <a:lnTo>
                      <a:pt x="17998" y="0"/>
                    </a:lnTo>
                    <a:lnTo>
                      <a:pt x="0" y="0"/>
                    </a:lnTo>
                    <a:close/>
                  </a:path>
                </a:pathLst>
              </a:custGeom>
              <a:ln w="88900" cap="sq">
                <a:solidFill>
                  <a:srgbClr val="FFFFFF"/>
                </a:solidFill>
                <a:prstDash val="solid"/>
                <a:miter lim="800000"/>
              </a:ln>
              <a:effectLst>
                <a:outerShdw blurRad="88900" rotWithShape="0">
                  <a:srgbClr val="000000">
                    <a:alpha val="45000"/>
                  </a:srgbClr>
                </a:outerShdw>
              </a:effectLst>
            </p:spPr>
          </p:pic>
        </p:grpSp>
        <p:sp>
          <p:nvSpPr>
            <p:cNvPr id="152" name="Michele Morris…"/>
            <p:cNvSpPr txBox="1"/>
            <p:nvPr/>
          </p:nvSpPr>
          <p:spPr>
            <a:xfrm>
              <a:off x="0" y="3716461"/>
              <a:ext cx="2472406" cy="14149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t">
              <a:normAutofit/>
            </a:bodyPr>
            <a:lstStyle>
              <a:lvl1pPr algn="ctr" defTabSz="1243583">
                <a:lnSpc>
                  <a:spcPct val="110000"/>
                </a:lnSpc>
                <a:defRPr sz="3600">
                  <a:solidFill>
                    <a:srgbClr val="FFFFFF"/>
                  </a:solidFill>
                  <a:latin typeface="Lato Bold"/>
                  <a:ea typeface="Lato Bold"/>
                  <a:cs typeface="Lato Bold"/>
                  <a:sym typeface="Lato Bold"/>
                </a:defRPr>
              </a:lvl1pPr>
            </a:lstStyle>
            <a:p>
              <a:r>
                <a:rPr dirty="0">
                  <a:effectLst>
                    <a:outerShdw blurRad="50800" dist="38100" dir="2700000" algn="tl" rotWithShape="0">
                      <a:prstClr val="black">
                        <a:alpha val="40000"/>
                      </a:prstClr>
                    </a:outerShdw>
                  </a:effectLst>
                </a:rPr>
                <a:t>Connie Upshur</a:t>
              </a:r>
            </a:p>
          </p:txBody>
        </p:sp>
      </p:grpSp>
      <p:grpSp>
        <p:nvGrpSpPr>
          <p:cNvPr id="158" name="Group 5"/>
          <p:cNvGrpSpPr/>
          <p:nvPr/>
        </p:nvGrpSpPr>
        <p:grpSpPr>
          <a:xfrm>
            <a:off x="18337427" y="6625307"/>
            <a:ext cx="2990334" cy="5121885"/>
            <a:chOff x="0" y="0"/>
            <a:chExt cx="2990333" cy="5121883"/>
          </a:xfrm>
        </p:grpSpPr>
        <p:grpSp>
          <p:nvGrpSpPr>
            <p:cNvPr id="156" name="34662.jpeg"/>
            <p:cNvGrpSpPr/>
            <p:nvPr/>
          </p:nvGrpSpPr>
          <p:grpSpPr>
            <a:xfrm>
              <a:off x="241549" y="-1"/>
              <a:ext cx="2472407" cy="3657601"/>
              <a:chOff x="0" y="0"/>
              <a:chExt cx="2472406" cy="3657600"/>
            </a:xfrm>
          </p:grpSpPr>
          <p:sp>
            <p:nvSpPr>
              <p:cNvPr id="154" name="Shape"/>
              <p:cNvSpPr/>
              <p:nvPr/>
            </p:nvSpPr>
            <p:spPr>
              <a:xfrm>
                <a:off x="0" y="-1"/>
                <a:ext cx="2472407" cy="3657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0"/>
                    </a:lnTo>
                    <a:lnTo>
                      <a:pt x="21600" y="2434"/>
                    </a:lnTo>
                    <a:lnTo>
                      <a:pt x="21600" y="21600"/>
                    </a:lnTo>
                    <a:lnTo>
                      <a:pt x="21600" y="21600"/>
                    </a:lnTo>
                    <a:lnTo>
                      <a:pt x="3600" y="21600"/>
                    </a:lnTo>
                    <a:lnTo>
                      <a:pt x="0" y="19166"/>
                    </a:lnTo>
                    <a:lnTo>
                      <a:pt x="0" y="0"/>
                    </a:lnTo>
                    <a:close/>
                  </a:path>
                </a:pathLst>
              </a:custGeom>
              <a:solidFill>
                <a:srgbClr val="EDEDED"/>
              </a:solidFill>
              <a:ln w="12700" cap="flat">
                <a:noFill/>
                <a:miter lim="400000"/>
              </a:ln>
              <a:effectLst/>
            </p:spPr>
            <p:txBody>
              <a:bodyPr wrap="square" lIns="91437" tIns="91437" rIns="91437" bIns="91437" numCol="1" anchor="ctr">
                <a:noAutofit/>
              </a:bodyPr>
              <a:lstStyle/>
              <a:p>
                <a:endParaRPr/>
              </a:p>
            </p:txBody>
          </p:sp>
          <p:pic>
            <p:nvPicPr>
              <p:cNvPr id="155" name="image29.jpeg" descr="image29.jpeg"/>
              <p:cNvPicPr>
                <a:picLocks noChangeAspect="1"/>
              </p:cNvPicPr>
              <p:nvPr/>
            </p:nvPicPr>
            <p:blipFill>
              <a:blip r:embed="rId6"/>
              <a:srcRect/>
              <a:stretch>
                <a:fillRect/>
              </a:stretch>
            </p:blipFill>
            <p:spPr>
              <a:xfrm>
                <a:off x="0" y="0"/>
                <a:ext cx="2472407" cy="36576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9167"/>
                    </a:lnTo>
                    <a:lnTo>
                      <a:pt x="3599" y="21600"/>
                    </a:lnTo>
                    <a:lnTo>
                      <a:pt x="21600" y="21600"/>
                    </a:lnTo>
                    <a:lnTo>
                      <a:pt x="21600" y="2433"/>
                    </a:lnTo>
                    <a:lnTo>
                      <a:pt x="17998" y="0"/>
                    </a:lnTo>
                    <a:lnTo>
                      <a:pt x="0" y="0"/>
                    </a:lnTo>
                    <a:close/>
                  </a:path>
                </a:pathLst>
              </a:custGeom>
              <a:ln w="88900" cap="sq">
                <a:solidFill>
                  <a:srgbClr val="FFFFFF"/>
                </a:solidFill>
                <a:prstDash val="solid"/>
                <a:miter lim="800000"/>
              </a:ln>
              <a:effectLst>
                <a:outerShdw blurRad="88900" rotWithShape="0">
                  <a:srgbClr val="000000">
                    <a:alpha val="45000"/>
                  </a:srgbClr>
                </a:outerShdw>
              </a:effectLst>
            </p:spPr>
          </p:pic>
        </p:grpSp>
        <p:sp>
          <p:nvSpPr>
            <p:cNvPr id="157" name="Michele Morris…"/>
            <p:cNvSpPr txBox="1"/>
            <p:nvPr/>
          </p:nvSpPr>
          <p:spPr>
            <a:xfrm>
              <a:off x="0" y="3706895"/>
              <a:ext cx="2990335" cy="14149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t">
              <a:normAutofit/>
            </a:bodyPr>
            <a:lstStyle>
              <a:lvl1pPr algn="ctr" defTabSz="1243583">
                <a:lnSpc>
                  <a:spcPct val="110000"/>
                </a:lnSpc>
                <a:defRPr sz="3600">
                  <a:solidFill>
                    <a:srgbClr val="FFFFFF"/>
                  </a:solidFill>
                  <a:latin typeface="Lato Bold"/>
                  <a:ea typeface="Lato Bold"/>
                  <a:cs typeface="Lato Bold"/>
                  <a:sym typeface="Lato Bold"/>
                </a:defRPr>
              </a:lvl1pPr>
            </a:lstStyle>
            <a:p>
              <a:r>
                <a:rPr dirty="0">
                  <a:effectLst>
                    <a:outerShdw blurRad="50800" dist="38100" dir="2700000" algn="tl" rotWithShape="0">
                      <a:prstClr val="black">
                        <a:alpha val="40000"/>
                      </a:prstClr>
                    </a:outerShdw>
                  </a:effectLst>
                </a:rPr>
                <a:t>Tien Buttons Reid</a:t>
              </a:r>
            </a:p>
          </p:txBody>
        </p:sp>
      </p:grpSp>
      <p:grpSp>
        <p:nvGrpSpPr>
          <p:cNvPr id="163" name="Group 6"/>
          <p:cNvGrpSpPr/>
          <p:nvPr/>
        </p:nvGrpSpPr>
        <p:grpSpPr>
          <a:xfrm>
            <a:off x="21124753" y="2299802"/>
            <a:ext cx="2472408" cy="5093863"/>
            <a:chOff x="0" y="0"/>
            <a:chExt cx="2472406" cy="5093861"/>
          </a:xfrm>
        </p:grpSpPr>
        <p:grpSp>
          <p:nvGrpSpPr>
            <p:cNvPr id="161" name="after pic 12.22.21.jpg"/>
            <p:cNvGrpSpPr/>
            <p:nvPr/>
          </p:nvGrpSpPr>
          <p:grpSpPr>
            <a:xfrm>
              <a:off x="-1" y="-1"/>
              <a:ext cx="2472408" cy="3657603"/>
              <a:chOff x="0" y="0"/>
              <a:chExt cx="2472406" cy="3657601"/>
            </a:xfrm>
          </p:grpSpPr>
          <p:sp>
            <p:nvSpPr>
              <p:cNvPr id="159" name="Shape"/>
              <p:cNvSpPr/>
              <p:nvPr/>
            </p:nvSpPr>
            <p:spPr>
              <a:xfrm>
                <a:off x="0" y="0"/>
                <a:ext cx="2472407" cy="36576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0"/>
                    </a:lnTo>
                    <a:lnTo>
                      <a:pt x="21600" y="2434"/>
                    </a:lnTo>
                    <a:lnTo>
                      <a:pt x="21600" y="21600"/>
                    </a:lnTo>
                    <a:lnTo>
                      <a:pt x="21600" y="21600"/>
                    </a:lnTo>
                    <a:lnTo>
                      <a:pt x="3600" y="21600"/>
                    </a:lnTo>
                    <a:lnTo>
                      <a:pt x="0" y="19166"/>
                    </a:lnTo>
                    <a:lnTo>
                      <a:pt x="0" y="0"/>
                    </a:lnTo>
                    <a:close/>
                  </a:path>
                </a:pathLst>
              </a:custGeom>
              <a:solidFill>
                <a:srgbClr val="EDEDED"/>
              </a:solidFill>
              <a:ln w="12700" cap="flat">
                <a:noFill/>
                <a:miter lim="400000"/>
              </a:ln>
              <a:effectLst/>
            </p:spPr>
            <p:txBody>
              <a:bodyPr wrap="square" lIns="91437" tIns="91437" rIns="91437" bIns="91437" numCol="1" anchor="ctr">
                <a:noAutofit/>
              </a:bodyPr>
              <a:lstStyle/>
              <a:p>
                <a:endParaRPr/>
              </a:p>
            </p:txBody>
          </p:sp>
          <p:pic>
            <p:nvPicPr>
              <p:cNvPr id="160" name="image30.jpeg" descr="image30.jpeg"/>
              <p:cNvPicPr>
                <a:picLocks noChangeAspect="1"/>
              </p:cNvPicPr>
              <p:nvPr/>
            </p:nvPicPr>
            <p:blipFill>
              <a:blip r:embed="rId7"/>
              <a:srcRect/>
              <a:stretch>
                <a:fillRect/>
              </a:stretch>
            </p:blipFill>
            <p:spPr>
              <a:xfrm>
                <a:off x="0" y="0"/>
                <a:ext cx="2472407" cy="36576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9167"/>
                    </a:lnTo>
                    <a:lnTo>
                      <a:pt x="3599" y="21600"/>
                    </a:lnTo>
                    <a:lnTo>
                      <a:pt x="21600" y="21600"/>
                    </a:lnTo>
                    <a:lnTo>
                      <a:pt x="21600" y="2433"/>
                    </a:lnTo>
                    <a:lnTo>
                      <a:pt x="17998" y="0"/>
                    </a:lnTo>
                    <a:lnTo>
                      <a:pt x="0" y="0"/>
                    </a:lnTo>
                    <a:close/>
                  </a:path>
                </a:pathLst>
              </a:custGeom>
              <a:ln w="88900" cap="sq">
                <a:solidFill>
                  <a:srgbClr val="FFFFFF"/>
                </a:solidFill>
                <a:prstDash val="solid"/>
                <a:miter lim="800000"/>
              </a:ln>
              <a:effectLst>
                <a:outerShdw blurRad="88900" rotWithShape="0">
                  <a:srgbClr val="000000">
                    <a:alpha val="45000"/>
                  </a:srgbClr>
                </a:outerShdw>
              </a:effectLst>
            </p:spPr>
          </p:pic>
        </p:grpSp>
        <p:sp>
          <p:nvSpPr>
            <p:cNvPr id="162" name="Michele Morris…"/>
            <p:cNvSpPr txBox="1"/>
            <p:nvPr/>
          </p:nvSpPr>
          <p:spPr>
            <a:xfrm>
              <a:off x="0" y="3678873"/>
              <a:ext cx="2472406" cy="14149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t">
              <a:normAutofit/>
            </a:bodyPr>
            <a:lstStyle>
              <a:lvl1pPr algn="ctr" defTabSz="1243583">
                <a:lnSpc>
                  <a:spcPct val="110000"/>
                </a:lnSpc>
                <a:defRPr sz="3600">
                  <a:solidFill>
                    <a:srgbClr val="FFFFFF"/>
                  </a:solidFill>
                  <a:latin typeface="Lato Bold"/>
                  <a:ea typeface="Lato Bold"/>
                  <a:cs typeface="Lato Bold"/>
                  <a:sym typeface="Lato Bold"/>
                </a:defRPr>
              </a:lvl1pPr>
            </a:lstStyle>
            <a:p>
              <a:r>
                <a:rPr dirty="0" err="1">
                  <a:effectLst>
                    <a:outerShdw blurRad="50800" dist="38100" dir="2700000" algn="tl" rotWithShape="0">
                      <a:prstClr val="black">
                        <a:alpha val="40000"/>
                      </a:prstClr>
                    </a:outerShdw>
                  </a:effectLst>
                </a:rPr>
                <a:t>Anestine</a:t>
              </a:r>
              <a:r>
                <a:rPr dirty="0">
                  <a:effectLst>
                    <a:outerShdw blurRad="50800" dist="38100" dir="2700000" algn="tl" rotWithShape="0">
                      <a:prstClr val="black">
                        <a:alpha val="40000"/>
                      </a:prstClr>
                    </a:outerShdw>
                  </a:effectLst>
                </a:rPr>
                <a:t> Etienne</a:t>
              </a:r>
            </a:p>
          </p:txBody>
        </p:sp>
      </p:grpSp>
      <p:grpSp>
        <p:nvGrpSpPr>
          <p:cNvPr id="168" name="Group 9"/>
          <p:cNvGrpSpPr/>
          <p:nvPr/>
        </p:nvGrpSpPr>
        <p:grpSpPr>
          <a:xfrm>
            <a:off x="13596332" y="6596382"/>
            <a:ext cx="2478897" cy="5216307"/>
            <a:chOff x="0" y="0"/>
            <a:chExt cx="2478896" cy="5216306"/>
          </a:xfrm>
        </p:grpSpPr>
        <p:grpSp>
          <p:nvGrpSpPr>
            <p:cNvPr id="166" name="6082E9EE-E59B-4692-AB5B-21185BE6DB05.jpeg"/>
            <p:cNvGrpSpPr/>
            <p:nvPr/>
          </p:nvGrpSpPr>
          <p:grpSpPr>
            <a:xfrm>
              <a:off x="10018" y="-1"/>
              <a:ext cx="2468880" cy="3657601"/>
              <a:chOff x="0" y="0"/>
              <a:chExt cx="2468878" cy="3657600"/>
            </a:xfrm>
          </p:grpSpPr>
          <p:sp>
            <p:nvSpPr>
              <p:cNvPr id="164" name="Shape"/>
              <p:cNvSpPr/>
              <p:nvPr/>
            </p:nvSpPr>
            <p:spPr>
              <a:xfrm>
                <a:off x="-1" y="-1"/>
                <a:ext cx="2468880" cy="3657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0"/>
                    </a:lnTo>
                    <a:lnTo>
                      <a:pt x="21600" y="2430"/>
                    </a:lnTo>
                    <a:lnTo>
                      <a:pt x="21600" y="21600"/>
                    </a:lnTo>
                    <a:lnTo>
                      <a:pt x="21600" y="21600"/>
                    </a:lnTo>
                    <a:lnTo>
                      <a:pt x="3600" y="21600"/>
                    </a:lnTo>
                    <a:lnTo>
                      <a:pt x="0" y="19170"/>
                    </a:lnTo>
                    <a:lnTo>
                      <a:pt x="0" y="0"/>
                    </a:lnTo>
                    <a:close/>
                  </a:path>
                </a:pathLst>
              </a:custGeom>
              <a:solidFill>
                <a:srgbClr val="EDEDED"/>
              </a:solidFill>
              <a:ln w="12700" cap="flat">
                <a:noFill/>
                <a:miter lim="400000"/>
              </a:ln>
              <a:effectLst/>
            </p:spPr>
            <p:txBody>
              <a:bodyPr wrap="square" lIns="91437" tIns="91437" rIns="91437" bIns="91437" numCol="1" anchor="ctr">
                <a:noAutofit/>
              </a:bodyPr>
              <a:lstStyle/>
              <a:p>
                <a:endParaRPr/>
              </a:p>
            </p:txBody>
          </p:sp>
          <p:pic>
            <p:nvPicPr>
              <p:cNvPr id="165" name="image31.jpeg" descr="image31.jpeg"/>
              <p:cNvPicPr>
                <a:picLocks noChangeAspect="1"/>
              </p:cNvPicPr>
              <p:nvPr/>
            </p:nvPicPr>
            <p:blipFill>
              <a:blip r:embed="rId8"/>
              <a:srcRect/>
              <a:stretch>
                <a:fillRect/>
              </a:stretch>
            </p:blipFill>
            <p:spPr>
              <a:xfrm>
                <a:off x="0" y="0"/>
                <a:ext cx="2468879" cy="36576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9170"/>
                    </a:lnTo>
                    <a:lnTo>
                      <a:pt x="3601" y="21600"/>
                    </a:lnTo>
                    <a:lnTo>
                      <a:pt x="21600" y="21600"/>
                    </a:lnTo>
                    <a:lnTo>
                      <a:pt x="21600" y="2430"/>
                    </a:lnTo>
                    <a:lnTo>
                      <a:pt x="17999" y="0"/>
                    </a:lnTo>
                    <a:lnTo>
                      <a:pt x="0" y="0"/>
                    </a:lnTo>
                    <a:close/>
                  </a:path>
                </a:pathLst>
              </a:custGeom>
              <a:ln w="88900" cap="sq">
                <a:solidFill>
                  <a:srgbClr val="FFFFFF"/>
                </a:solidFill>
                <a:prstDash val="solid"/>
                <a:miter lim="800000"/>
              </a:ln>
              <a:effectLst>
                <a:outerShdw blurRad="88900" rotWithShape="0">
                  <a:srgbClr val="000000">
                    <a:alpha val="45000"/>
                  </a:srgbClr>
                </a:outerShdw>
              </a:effectLst>
            </p:spPr>
          </p:pic>
        </p:grpSp>
        <p:sp>
          <p:nvSpPr>
            <p:cNvPr id="167" name="Michele Morris…"/>
            <p:cNvSpPr txBox="1"/>
            <p:nvPr/>
          </p:nvSpPr>
          <p:spPr>
            <a:xfrm>
              <a:off x="0" y="3801317"/>
              <a:ext cx="2472405" cy="141499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t">
              <a:normAutofit/>
            </a:bodyPr>
            <a:lstStyle/>
            <a:p>
              <a:pPr algn="ctr" defTabSz="1243583">
                <a:lnSpc>
                  <a:spcPct val="110000"/>
                </a:lnSpc>
                <a:defRPr sz="3600">
                  <a:solidFill>
                    <a:srgbClr val="FFFFFF"/>
                  </a:solidFill>
                  <a:latin typeface="Lato Bold"/>
                  <a:ea typeface="Lato Bold"/>
                  <a:cs typeface="Lato Bold"/>
                  <a:sym typeface="Lato Bold"/>
                </a:defRPr>
              </a:pPr>
              <a:r>
                <a:rPr dirty="0">
                  <a:effectLst>
                    <a:outerShdw blurRad="50800" dist="38100" dir="2700000" algn="tl" rotWithShape="0">
                      <a:prstClr val="black">
                        <a:alpha val="40000"/>
                      </a:prstClr>
                    </a:outerShdw>
                  </a:effectLst>
                </a:rPr>
                <a:t>Ken</a:t>
              </a:r>
              <a:endParaRPr sz="3700" dirty="0">
                <a:effectLst>
                  <a:outerShdw blurRad="50800" dist="38100" dir="2700000" algn="tl" rotWithShape="0">
                    <a:prstClr val="black">
                      <a:alpha val="40000"/>
                    </a:prstClr>
                  </a:outerShdw>
                </a:effectLst>
              </a:endParaRPr>
            </a:p>
            <a:p>
              <a:pPr algn="ctr" defTabSz="1243583">
                <a:lnSpc>
                  <a:spcPct val="110000"/>
                </a:lnSpc>
                <a:defRPr sz="3600">
                  <a:solidFill>
                    <a:srgbClr val="FFFFFF"/>
                  </a:solidFill>
                  <a:latin typeface="Lato Bold"/>
                  <a:ea typeface="Lato Bold"/>
                  <a:cs typeface="Lato Bold"/>
                  <a:sym typeface="Lato Bold"/>
                </a:defRPr>
              </a:pPr>
              <a:r>
                <a:rPr dirty="0">
                  <a:effectLst>
                    <a:outerShdw blurRad="50800" dist="38100" dir="2700000" algn="tl" rotWithShape="0">
                      <a:prstClr val="black">
                        <a:alpha val="40000"/>
                      </a:prstClr>
                    </a:outerShdw>
                  </a:effectLst>
                </a:rPr>
                <a:t>Carling</a:t>
              </a:r>
            </a:p>
          </p:txBody>
        </p:sp>
      </p:grpSp>
      <p:grpSp>
        <p:nvGrpSpPr>
          <p:cNvPr id="173" name="Group 7"/>
          <p:cNvGrpSpPr/>
          <p:nvPr/>
        </p:nvGrpSpPr>
        <p:grpSpPr>
          <a:xfrm>
            <a:off x="3289951" y="6633453"/>
            <a:ext cx="2472406" cy="5064443"/>
            <a:chOff x="0" y="0"/>
            <a:chExt cx="2472405" cy="5064442"/>
          </a:xfrm>
        </p:grpSpPr>
        <p:grpSp>
          <p:nvGrpSpPr>
            <p:cNvPr id="171" name="Mfinity pic 1.jpg"/>
            <p:cNvGrpSpPr/>
            <p:nvPr/>
          </p:nvGrpSpPr>
          <p:grpSpPr>
            <a:xfrm>
              <a:off x="-1" y="0"/>
              <a:ext cx="2468882" cy="3657601"/>
              <a:chOff x="0" y="0"/>
              <a:chExt cx="2468880" cy="3657600"/>
            </a:xfrm>
          </p:grpSpPr>
          <p:sp>
            <p:nvSpPr>
              <p:cNvPr id="169" name="Shape"/>
              <p:cNvSpPr/>
              <p:nvPr/>
            </p:nvSpPr>
            <p:spPr>
              <a:xfrm>
                <a:off x="0" y="-1"/>
                <a:ext cx="2468881" cy="3657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0"/>
                    </a:lnTo>
                    <a:lnTo>
                      <a:pt x="21600" y="2430"/>
                    </a:lnTo>
                    <a:lnTo>
                      <a:pt x="21600" y="21600"/>
                    </a:lnTo>
                    <a:lnTo>
                      <a:pt x="21600" y="21600"/>
                    </a:lnTo>
                    <a:lnTo>
                      <a:pt x="3600" y="21600"/>
                    </a:lnTo>
                    <a:lnTo>
                      <a:pt x="0" y="19170"/>
                    </a:lnTo>
                    <a:lnTo>
                      <a:pt x="0" y="0"/>
                    </a:lnTo>
                    <a:close/>
                  </a:path>
                </a:pathLst>
              </a:custGeom>
              <a:solidFill>
                <a:srgbClr val="EDEDED"/>
              </a:solidFill>
              <a:ln w="12700" cap="flat">
                <a:noFill/>
                <a:miter lim="400000"/>
              </a:ln>
              <a:effectLst/>
            </p:spPr>
            <p:txBody>
              <a:bodyPr wrap="square" lIns="91437" tIns="91437" rIns="91437" bIns="91437" numCol="1" anchor="ctr">
                <a:noAutofit/>
              </a:bodyPr>
              <a:lstStyle/>
              <a:p>
                <a:endParaRPr/>
              </a:p>
            </p:txBody>
          </p:sp>
          <p:pic>
            <p:nvPicPr>
              <p:cNvPr id="170" name="image32.jpeg" descr="image32.jpeg"/>
              <p:cNvPicPr>
                <a:picLocks noChangeAspect="1"/>
              </p:cNvPicPr>
              <p:nvPr/>
            </p:nvPicPr>
            <p:blipFill>
              <a:blip r:embed="rId9"/>
              <a:srcRect/>
              <a:stretch>
                <a:fillRect/>
              </a:stretch>
            </p:blipFill>
            <p:spPr>
              <a:xfrm>
                <a:off x="0" y="0"/>
                <a:ext cx="2468881" cy="36576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9170"/>
                    </a:lnTo>
                    <a:lnTo>
                      <a:pt x="3601" y="21600"/>
                    </a:lnTo>
                    <a:lnTo>
                      <a:pt x="21600" y="21600"/>
                    </a:lnTo>
                    <a:lnTo>
                      <a:pt x="21600" y="2430"/>
                    </a:lnTo>
                    <a:lnTo>
                      <a:pt x="17999" y="0"/>
                    </a:lnTo>
                    <a:lnTo>
                      <a:pt x="0" y="0"/>
                    </a:lnTo>
                    <a:close/>
                  </a:path>
                </a:pathLst>
              </a:custGeom>
              <a:ln w="88900" cap="sq">
                <a:solidFill>
                  <a:srgbClr val="FFFFFF"/>
                </a:solidFill>
                <a:prstDash val="solid"/>
                <a:miter lim="800000"/>
              </a:ln>
              <a:effectLst>
                <a:outerShdw blurRad="88900" rotWithShape="0">
                  <a:srgbClr val="000000">
                    <a:alpha val="45000"/>
                  </a:srgbClr>
                </a:outerShdw>
              </a:effectLst>
            </p:spPr>
          </p:pic>
        </p:grpSp>
        <p:sp>
          <p:nvSpPr>
            <p:cNvPr id="172" name="Michele Morris…"/>
            <p:cNvSpPr txBox="1"/>
            <p:nvPr/>
          </p:nvSpPr>
          <p:spPr>
            <a:xfrm>
              <a:off x="0" y="3649453"/>
              <a:ext cx="2472406" cy="141499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t">
              <a:normAutofit/>
            </a:bodyPr>
            <a:lstStyle>
              <a:lvl1pPr algn="ctr" defTabSz="1243583">
                <a:lnSpc>
                  <a:spcPct val="110000"/>
                </a:lnSpc>
                <a:defRPr sz="3600">
                  <a:solidFill>
                    <a:srgbClr val="FFFFFF"/>
                  </a:solidFill>
                  <a:latin typeface="Lato Bold"/>
                  <a:ea typeface="Lato Bold"/>
                  <a:cs typeface="Lato Bold"/>
                  <a:sym typeface="Lato Bold"/>
                </a:defRPr>
              </a:lvl1pPr>
            </a:lstStyle>
            <a:p>
              <a:r>
                <a:rPr dirty="0">
                  <a:effectLst>
                    <a:outerShdw blurRad="50800" dist="38100" dir="2700000" algn="tl" rotWithShape="0">
                      <a:prstClr val="black">
                        <a:alpha val="40000"/>
                      </a:prstClr>
                    </a:outerShdw>
                  </a:effectLst>
                </a:rPr>
                <a:t>Simone Johnson</a:t>
              </a:r>
            </a:p>
          </p:txBody>
        </p:sp>
      </p:grpSp>
      <p:grpSp>
        <p:nvGrpSpPr>
          <p:cNvPr id="178" name="Group 8"/>
          <p:cNvGrpSpPr/>
          <p:nvPr/>
        </p:nvGrpSpPr>
        <p:grpSpPr>
          <a:xfrm>
            <a:off x="8489853" y="6596382"/>
            <a:ext cx="2516996" cy="5215485"/>
            <a:chOff x="0" y="0"/>
            <a:chExt cx="2516995" cy="5215484"/>
          </a:xfrm>
        </p:grpSpPr>
        <p:grpSp>
          <p:nvGrpSpPr>
            <p:cNvPr id="176" name="Image"/>
            <p:cNvGrpSpPr/>
            <p:nvPr/>
          </p:nvGrpSpPr>
          <p:grpSpPr>
            <a:xfrm>
              <a:off x="-1" y="-1"/>
              <a:ext cx="2468881" cy="3657601"/>
              <a:chOff x="0" y="0"/>
              <a:chExt cx="2468880" cy="3657600"/>
            </a:xfrm>
          </p:grpSpPr>
          <p:sp>
            <p:nvSpPr>
              <p:cNvPr id="174" name="Shape"/>
              <p:cNvSpPr/>
              <p:nvPr/>
            </p:nvSpPr>
            <p:spPr>
              <a:xfrm>
                <a:off x="0" y="-1"/>
                <a:ext cx="2468881" cy="3657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0"/>
                    </a:lnTo>
                    <a:lnTo>
                      <a:pt x="21600" y="2430"/>
                    </a:lnTo>
                    <a:lnTo>
                      <a:pt x="21600" y="21600"/>
                    </a:lnTo>
                    <a:lnTo>
                      <a:pt x="21600" y="21600"/>
                    </a:lnTo>
                    <a:lnTo>
                      <a:pt x="3600" y="21600"/>
                    </a:lnTo>
                    <a:lnTo>
                      <a:pt x="0" y="19170"/>
                    </a:lnTo>
                    <a:lnTo>
                      <a:pt x="0" y="0"/>
                    </a:lnTo>
                    <a:close/>
                  </a:path>
                </a:pathLst>
              </a:custGeom>
              <a:solidFill>
                <a:srgbClr val="EDEDED"/>
              </a:solidFill>
              <a:ln w="12700" cap="flat">
                <a:noFill/>
                <a:miter lim="400000"/>
              </a:ln>
              <a:effectLst/>
            </p:spPr>
            <p:txBody>
              <a:bodyPr wrap="square" lIns="91437" tIns="91437" rIns="91437" bIns="91437" numCol="1" anchor="ctr">
                <a:noAutofit/>
              </a:bodyPr>
              <a:lstStyle/>
              <a:p>
                <a:endParaRPr/>
              </a:p>
            </p:txBody>
          </p:sp>
          <p:pic>
            <p:nvPicPr>
              <p:cNvPr id="175" name="image33.jpeg" descr="image33.jpeg"/>
              <p:cNvPicPr>
                <a:picLocks noChangeAspect="1"/>
              </p:cNvPicPr>
              <p:nvPr/>
            </p:nvPicPr>
            <p:blipFill>
              <a:blip r:embed="rId10"/>
              <a:srcRect/>
              <a:stretch>
                <a:fillRect/>
              </a:stretch>
            </p:blipFill>
            <p:spPr>
              <a:xfrm>
                <a:off x="0" y="0"/>
                <a:ext cx="2468881" cy="36576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9170"/>
                    </a:lnTo>
                    <a:lnTo>
                      <a:pt x="3601" y="21600"/>
                    </a:lnTo>
                    <a:lnTo>
                      <a:pt x="21600" y="21600"/>
                    </a:lnTo>
                    <a:lnTo>
                      <a:pt x="21600" y="2430"/>
                    </a:lnTo>
                    <a:lnTo>
                      <a:pt x="17999" y="0"/>
                    </a:lnTo>
                    <a:lnTo>
                      <a:pt x="0" y="0"/>
                    </a:lnTo>
                    <a:close/>
                  </a:path>
                </a:pathLst>
              </a:custGeom>
              <a:ln w="88900" cap="sq">
                <a:solidFill>
                  <a:srgbClr val="FFFFFF"/>
                </a:solidFill>
                <a:prstDash val="solid"/>
                <a:miter lim="800000"/>
              </a:ln>
              <a:effectLst>
                <a:outerShdw blurRad="88900" rotWithShape="0">
                  <a:srgbClr val="000000">
                    <a:alpha val="45000"/>
                  </a:srgbClr>
                </a:outerShdw>
              </a:effectLst>
            </p:spPr>
          </p:pic>
        </p:grpSp>
        <p:sp>
          <p:nvSpPr>
            <p:cNvPr id="177" name="Michele Morris…"/>
            <p:cNvSpPr txBox="1"/>
            <p:nvPr/>
          </p:nvSpPr>
          <p:spPr>
            <a:xfrm>
              <a:off x="44590" y="3800495"/>
              <a:ext cx="2472406" cy="14149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t">
              <a:normAutofit/>
            </a:bodyPr>
            <a:lstStyle>
              <a:lvl1pPr algn="ctr" defTabSz="1243583">
                <a:lnSpc>
                  <a:spcPct val="110000"/>
                </a:lnSpc>
                <a:defRPr sz="3600">
                  <a:solidFill>
                    <a:srgbClr val="FFFFFF"/>
                  </a:solidFill>
                  <a:latin typeface="Lato Bold"/>
                  <a:ea typeface="Lato Bold"/>
                  <a:cs typeface="Lato Bold"/>
                  <a:sym typeface="Lato Bold"/>
                </a:defRPr>
              </a:lvl1pPr>
            </a:lstStyle>
            <a:p>
              <a:r>
                <a:rPr dirty="0">
                  <a:effectLst>
                    <a:outerShdw blurRad="50800" dist="38100" dir="2700000" algn="tl" rotWithShape="0">
                      <a:prstClr val="black">
                        <a:alpha val="40000"/>
                      </a:prstClr>
                    </a:outerShdw>
                  </a:effectLst>
                </a:rPr>
                <a:t>Renee Brown</a:t>
              </a:r>
            </a:p>
          </p:txBody>
        </p:sp>
      </p:gr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OwenKristy-Mfinity.jpeg" descr="OwenKristy-Mfinity.jpeg"/>
          <p:cNvPicPr>
            <a:picLocks noChangeAspect="1"/>
          </p:cNvPicPr>
          <p:nvPr/>
        </p:nvPicPr>
        <p:blipFill>
          <a:blip r:embed="rId2"/>
          <a:stretch>
            <a:fillRect/>
          </a:stretch>
        </p:blipFill>
        <p:spPr>
          <a:xfrm>
            <a:off x="0" y="0"/>
            <a:ext cx="24384000" cy="11926396"/>
          </a:xfrm>
          <a:prstGeom prst="rect">
            <a:avLst/>
          </a:prstGeom>
          <a:ln w="12700">
            <a:miter lim="400000"/>
          </a:ln>
        </p:spPr>
      </p:pic>
      <p:grpSp>
        <p:nvGrpSpPr>
          <p:cNvPr id="183" name="PXL_20210819_162621767.MP.jpg"/>
          <p:cNvGrpSpPr/>
          <p:nvPr/>
        </p:nvGrpSpPr>
        <p:grpSpPr>
          <a:xfrm>
            <a:off x="1169581" y="3595420"/>
            <a:ext cx="5507668" cy="6845752"/>
            <a:chOff x="0" y="0"/>
            <a:chExt cx="5507666" cy="6845751"/>
          </a:xfrm>
        </p:grpSpPr>
        <p:sp>
          <p:nvSpPr>
            <p:cNvPr id="181" name="Shape"/>
            <p:cNvSpPr/>
            <p:nvPr/>
          </p:nvSpPr>
          <p:spPr>
            <a:xfrm>
              <a:off x="0" y="-1"/>
              <a:ext cx="5507667" cy="68457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0"/>
                  </a:lnTo>
                  <a:lnTo>
                    <a:pt x="21600" y="2896"/>
                  </a:lnTo>
                  <a:lnTo>
                    <a:pt x="21600" y="21600"/>
                  </a:lnTo>
                  <a:lnTo>
                    <a:pt x="21600" y="21600"/>
                  </a:lnTo>
                  <a:lnTo>
                    <a:pt x="3600" y="21600"/>
                  </a:lnTo>
                  <a:lnTo>
                    <a:pt x="0" y="18704"/>
                  </a:lnTo>
                  <a:lnTo>
                    <a:pt x="0" y="0"/>
                  </a:lnTo>
                  <a:close/>
                </a:path>
              </a:pathLst>
            </a:custGeom>
            <a:solidFill>
              <a:srgbClr val="EDEDED"/>
            </a:solidFill>
            <a:ln w="12700" cap="flat">
              <a:noFill/>
              <a:miter lim="400000"/>
            </a:ln>
            <a:effectLst/>
          </p:spPr>
          <p:txBody>
            <a:bodyPr wrap="square" lIns="91437" tIns="91437" rIns="91437" bIns="91437" numCol="1" anchor="ctr">
              <a:noAutofit/>
            </a:bodyPr>
            <a:lstStyle/>
            <a:p>
              <a:endParaRPr/>
            </a:p>
          </p:txBody>
        </p:sp>
        <p:pic>
          <p:nvPicPr>
            <p:cNvPr id="182" name="image35.jpeg" descr="image35.jpeg"/>
            <p:cNvPicPr>
              <a:picLocks noChangeAspect="1"/>
            </p:cNvPicPr>
            <p:nvPr/>
          </p:nvPicPr>
          <p:blipFill>
            <a:blip r:embed="rId3"/>
            <a:srcRect/>
            <a:stretch>
              <a:fillRect/>
            </a:stretch>
          </p:blipFill>
          <p:spPr>
            <a:xfrm>
              <a:off x="0" y="0"/>
              <a:ext cx="5507667" cy="68456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8704"/>
                  </a:lnTo>
                  <a:lnTo>
                    <a:pt x="3600" y="21600"/>
                  </a:lnTo>
                  <a:lnTo>
                    <a:pt x="21600" y="21600"/>
                  </a:lnTo>
                  <a:lnTo>
                    <a:pt x="21600" y="2896"/>
                  </a:lnTo>
                  <a:lnTo>
                    <a:pt x="18000" y="0"/>
                  </a:lnTo>
                  <a:lnTo>
                    <a:pt x="0" y="0"/>
                  </a:lnTo>
                  <a:close/>
                </a:path>
              </a:pathLst>
            </a:custGeom>
            <a:ln w="88900" cap="sq">
              <a:solidFill>
                <a:srgbClr val="FFFFFF"/>
              </a:solidFill>
              <a:prstDash val="solid"/>
              <a:miter lim="800000"/>
            </a:ln>
            <a:effectLst>
              <a:outerShdw blurRad="88900" rotWithShape="0">
                <a:srgbClr val="000000">
                  <a:alpha val="45000"/>
                </a:srgbClr>
              </a:outerShdw>
            </a:effectLst>
          </p:spPr>
        </p:pic>
      </p:grpSp>
      <p:sp>
        <p:nvSpPr>
          <p:cNvPr id="184" name="Core Health…"/>
          <p:cNvSpPr txBox="1"/>
          <p:nvPr/>
        </p:nvSpPr>
        <p:spPr>
          <a:xfrm>
            <a:off x="1426208" y="749656"/>
            <a:ext cx="14955964" cy="252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chor="ctr">
            <a:normAutofit/>
          </a:bodyPr>
          <a:lstStyle>
            <a:lvl1pPr defTabSz="1481327">
              <a:lnSpc>
                <a:spcPct val="90000"/>
              </a:lnSpc>
              <a:defRPr sz="8100" b="1">
                <a:solidFill>
                  <a:srgbClr val="75164E"/>
                </a:solidFill>
              </a:defRPr>
            </a:lvl1pPr>
          </a:lstStyle>
          <a:p>
            <a:r>
              <a:rPr dirty="0">
                <a:effectLst>
                  <a:outerShdw blurRad="50800" dist="38100" dir="2700000" algn="tl" rotWithShape="0">
                    <a:prstClr val="black">
                      <a:alpha val="40000"/>
                    </a:prstClr>
                  </a:outerShdw>
                </a:effectLst>
              </a:rPr>
              <a:t>Core Health CHAMPION</a:t>
            </a:r>
          </a:p>
        </p:txBody>
      </p:sp>
      <p:sp>
        <p:nvSpPr>
          <p:cNvPr id="185" name="JoAnn Miranda-Paiva…"/>
          <p:cNvSpPr txBox="1"/>
          <p:nvPr/>
        </p:nvSpPr>
        <p:spPr>
          <a:xfrm>
            <a:off x="11816581" y="3871865"/>
            <a:ext cx="11141211" cy="75972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defTabSz="1298447">
              <a:lnSpc>
                <a:spcPct val="110000"/>
              </a:lnSpc>
              <a:defRPr sz="5100">
                <a:latin typeface="Lato Bold"/>
                <a:ea typeface="Lato Bold"/>
                <a:cs typeface="Lato Bold"/>
                <a:sym typeface="Lato Bold"/>
              </a:defRPr>
            </a:pPr>
            <a:r>
              <a:rPr dirty="0">
                <a:solidFill>
                  <a:schemeClr val="tx1">
                    <a:lumMod val="65000"/>
                    <a:lumOff val="35000"/>
                  </a:schemeClr>
                </a:solidFill>
                <a:effectLst>
                  <a:outerShdw blurRad="50800" dist="38100" dir="2700000" algn="tl" rotWithShape="0">
                    <a:prstClr val="black">
                      <a:alpha val="40000"/>
                    </a:prstClr>
                  </a:outerShdw>
                </a:effectLst>
              </a:rPr>
              <a:t>JoAnn Miranda-Paiva</a:t>
            </a:r>
          </a:p>
          <a:p>
            <a:pPr defTabSz="1298447">
              <a:lnSpc>
                <a:spcPct val="110000"/>
              </a:lnSpc>
              <a:defRPr sz="5100">
                <a:latin typeface="Lato Bold"/>
                <a:ea typeface="Lato Bold"/>
                <a:cs typeface="Lato Bold"/>
                <a:sym typeface="Lato Bold"/>
              </a:defRPr>
            </a:pPr>
            <a:endParaRPr dirty="0">
              <a:solidFill>
                <a:schemeClr val="tx1">
                  <a:lumMod val="65000"/>
                  <a:lumOff val="35000"/>
                </a:schemeClr>
              </a:solidFill>
              <a:effectLst>
                <a:outerShdw blurRad="50800" dist="38100" dir="2700000" algn="tl" rotWithShape="0">
                  <a:prstClr val="black">
                    <a:alpha val="40000"/>
                  </a:prstClr>
                </a:outerShdw>
              </a:effectLst>
            </a:endParaRPr>
          </a:p>
          <a:p>
            <a:pPr defTabSz="1298447">
              <a:lnSpc>
                <a:spcPct val="110000"/>
              </a:lnSpc>
              <a:defRPr sz="3600" i="1">
                <a:latin typeface="Lato Regular"/>
                <a:ea typeface="Lato Regular"/>
                <a:cs typeface="Lato Regular"/>
                <a:sym typeface="Lato Regular"/>
              </a:defRPr>
            </a:pPr>
            <a:r>
              <a:rPr dirty="0">
                <a:solidFill>
                  <a:schemeClr val="tx1">
                    <a:lumMod val="65000"/>
                    <a:lumOff val="35000"/>
                  </a:schemeClr>
                </a:solidFill>
                <a:effectLst>
                  <a:outerShdw blurRad="50800" dist="38100" dir="2700000" algn="tl" rotWithShape="0">
                    <a:prstClr val="black">
                      <a:alpha val="40000"/>
                    </a:prstClr>
                  </a:outerShdw>
                </a:effectLst>
              </a:rPr>
              <a:t>I feel balanced and it gives me great joy &amp; satisfaction when people notice that I'm not limping &amp; struggling to move due to my previous years of struggling with Sciatica. I now sleep well, get up &amp; go easily, active all day, work in my yard but most importantly play with my 3 grandchildren.</a:t>
            </a:r>
          </a:p>
          <a:p>
            <a:pPr defTabSz="1298447">
              <a:lnSpc>
                <a:spcPct val="110000"/>
              </a:lnSpc>
              <a:defRPr sz="3600" i="1">
                <a:latin typeface="Lato Regular"/>
                <a:ea typeface="Lato Regular"/>
                <a:cs typeface="Lato Regular"/>
                <a:sym typeface="Lato Regular"/>
              </a:defRPr>
            </a:pPr>
            <a:r>
              <a:rPr dirty="0">
                <a:solidFill>
                  <a:schemeClr val="tx1">
                    <a:lumMod val="65000"/>
                    <a:lumOff val="35000"/>
                  </a:schemeClr>
                </a:solidFill>
                <a:effectLst>
                  <a:outerShdw blurRad="50800" dist="38100" dir="2700000" algn="tl" rotWithShape="0">
                    <a:prstClr val="black">
                      <a:alpha val="40000"/>
                    </a:prstClr>
                  </a:outerShdw>
                </a:effectLst>
              </a:rPr>
              <a:t>I am forever grateful for these High Impact products that have truly made a difference in my life. "I can walk with ease"!</a:t>
            </a:r>
          </a:p>
        </p:txBody>
      </p:sp>
      <p:pic>
        <p:nvPicPr>
          <p:cNvPr id="186" name="MFIT logo (1).png" descr="MFIT logo (1).png"/>
          <p:cNvPicPr>
            <a:picLocks noChangeAspect="1"/>
          </p:cNvPicPr>
          <p:nvPr/>
        </p:nvPicPr>
        <p:blipFill>
          <a:blip r:embed="rId4"/>
          <a:stretch>
            <a:fillRect/>
          </a:stretch>
        </p:blipFill>
        <p:spPr>
          <a:xfrm>
            <a:off x="18273886" y="1040764"/>
            <a:ext cx="4683908" cy="1947373"/>
          </a:xfrm>
          <a:prstGeom prst="rect">
            <a:avLst/>
          </a:prstGeom>
          <a:ln w="12700">
            <a:miter lim="400000"/>
          </a:ln>
          <a:effectLst>
            <a:outerShdw blurRad="50800" dist="38100" dir="2700000" algn="tl" rotWithShape="0">
              <a:prstClr val="black">
                <a:alpha val="40000"/>
              </a:prstClr>
            </a:outerShdw>
          </a:effectLst>
        </p:spPr>
      </p:pic>
      <p:grpSp>
        <p:nvGrpSpPr>
          <p:cNvPr id="189" name="Picture 2"/>
          <p:cNvGrpSpPr/>
          <p:nvPr/>
        </p:nvGrpSpPr>
        <p:grpSpPr>
          <a:xfrm>
            <a:off x="5300181" y="8527715"/>
            <a:ext cx="3832185" cy="3826914"/>
            <a:chOff x="0" y="0"/>
            <a:chExt cx="3832183" cy="3826912"/>
          </a:xfrm>
        </p:grpSpPr>
        <p:sp>
          <p:nvSpPr>
            <p:cNvPr id="187" name="Shape"/>
            <p:cNvSpPr/>
            <p:nvPr/>
          </p:nvSpPr>
          <p:spPr>
            <a:xfrm>
              <a:off x="-1" y="-1"/>
              <a:ext cx="3832185" cy="3826914"/>
            </a:xfrm>
            <a:custGeom>
              <a:avLst/>
              <a:gdLst/>
              <a:ahLst/>
              <a:cxnLst>
                <a:cxn ang="0">
                  <a:pos x="wd2" y="hd2"/>
                </a:cxn>
                <a:cxn ang="5400000">
                  <a:pos x="wd2" y="hd2"/>
                </a:cxn>
                <a:cxn ang="10800000">
                  <a:pos x="wd2" y="hd2"/>
                </a:cxn>
                <a:cxn ang="16200000">
                  <a:pos x="wd2" y="hd2"/>
                </a:cxn>
              </a:cxnLst>
              <a:rect l="0" t="0" r="r" b="b"/>
              <a:pathLst>
                <a:path w="21600" h="21600" extrusionOk="0">
                  <a:moveTo>
                    <a:pt x="3660" y="0"/>
                  </a:moveTo>
                  <a:lnTo>
                    <a:pt x="21600" y="0"/>
                  </a:lnTo>
                  <a:lnTo>
                    <a:pt x="21600" y="0"/>
                  </a:lnTo>
                  <a:lnTo>
                    <a:pt x="21600" y="17935"/>
                  </a:lnTo>
                  <a:lnTo>
                    <a:pt x="17940" y="21600"/>
                  </a:lnTo>
                  <a:lnTo>
                    <a:pt x="0" y="21600"/>
                  </a:lnTo>
                  <a:lnTo>
                    <a:pt x="0" y="21600"/>
                  </a:lnTo>
                  <a:lnTo>
                    <a:pt x="0" y="3665"/>
                  </a:lnTo>
                  <a:close/>
                </a:path>
              </a:pathLst>
            </a:custGeom>
            <a:solidFill>
              <a:srgbClr val="EDEDED"/>
            </a:solidFill>
            <a:ln w="12700" cap="flat">
              <a:noFill/>
              <a:miter lim="400000"/>
            </a:ln>
            <a:effectLst/>
          </p:spPr>
          <p:txBody>
            <a:bodyPr wrap="square" lIns="91437" tIns="91437" rIns="91437" bIns="91437" numCol="1" anchor="ctr">
              <a:noAutofit/>
            </a:bodyPr>
            <a:lstStyle/>
            <a:p>
              <a:endParaRPr/>
            </a:p>
          </p:txBody>
        </p:sp>
        <p:pic>
          <p:nvPicPr>
            <p:cNvPr id="188" name="image37.jpeg" descr="image37.jpe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0" y="0"/>
              <a:ext cx="3832184" cy="3826913"/>
            </a:xfrm>
            <a:custGeom>
              <a:avLst/>
              <a:gdLst/>
              <a:ahLst/>
              <a:cxnLst>
                <a:cxn ang="0">
                  <a:pos x="wd2" y="hd2"/>
                </a:cxn>
                <a:cxn ang="5400000">
                  <a:pos x="wd2" y="hd2"/>
                </a:cxn>
                <a:cxn ang="10800000">
                  <a:pos x="wd2" y="hd2"/>
                </a:cxn>
                <a:cxn ang="16200000">
                  <a:pos x="wd2" y="hd2"/>
                </a:cxn>
              </a:cxnLst>
              <a:rect l="0" t="0" r="r" b="b"/>
              <a:pathLst>
                <a:path w="21600" h="21600" extrusionOk="0">
                  <a:moveTo>
                    <a:pt x="3660" y="0"/>
                  </a:moveTo>
                  <a:lnTo>
                    <a:pt x="0" y="3665"/>
                  </a:lnTo>
                  <a:lnTo>
                    <a:pt x="0" y="21600"/>
                  </a:lnTo>
                  <a:lnTo>
                    <a:pt x="17940" y="21600"/>
                  </a:lnTo>
                  <a:lnTo>
                    <a:pt x="21600" y="17935"/>
                  </a:lnTo>
                  <a:lnTo>
                    <a:pt x="21600" y="0"/>
                  </a:lnTo>
                  <a:lnTo>
                    <a:pt x="3660" y="0"/>
                  </a:lnTo>
                  <a:close/>
                </a:path>
              </a:pathLst>
            </a:custGeom>
            <a:ln w="88900" cap="sq">
              <a:solidFill>
                <a:srgbClr val="FFFFFF"/>
              </a:solidFill>
              <a:prstDash val="solid"/>
              <a:miter lim="800000"/>
            </a:ln>
            <a:effectLst>
              <a:outerShdw blurRad="88900" rotWithShape="0">
                <a:srgbClr val="000000">
                  <a:alpha val="45000"/>
                </a:srgbClr>
              </a:outerShdw>
            </a:effectLst>
          </p:spPr>
        </p:pic>
      </p:grpSp>
      <p:sp>
        <p:nvSpPr>
          <p:cNvPr id="12" name="“These statements have not been evaluated by the FDA. Mfinity products are not intended to diagnose, treat, cure, or prevent any disease, nor should they be used as a substitute for any medication you may currently be using.  We do not offer medical advi">
            <a:extLst>
              <a:ext uri="{FF2B5EF4-FFF2-40B4-BE49-F238E27FC236}">
                <a16:creationId xmlns:a16="http://schemas.microsoft.com/office/drawing/2014/main" id="{54BD2A91-B8D1-974D-9D9B-F83C56F258F3}"/>
              </a:ext>
            </a:extLst>
          </p:cNvPr>
          <p:cNvSpPr txBox="1"/>
          <p:nvPr/>
        </p:nvSpPr>
        <p:spPr>
          <a:xfrm>
            <a:off x="9132367" y="12449975"/>
            <a:ext cx="10686721" cy="1064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rmAutofit/>
          </a:bodyPr>
          <a:lstStyle>
            <a:lvl1pPr defTabSz="1591055">
              <a:lnSpc>
                <a:spcPct val="90000"/>
              </a:lnSpc>
              <a:spcBef>
                <a:spcPts val="4600"/>
              </a:spcBef>
              <a:defRPr sz="2000" i="1">
                <a:solidFill>
                  <a:srgbClr val="FFFFFF">
                    <a:alpha val="66278"/>
                  </a:srgbClr>
                </a:solidFill>
                <a:latin typeface="Open Sans"/>
                <a:ea typeface="Open Sans"/>
                <a:cs typeface="Open Sans"/>
                <a:sym typeface="Open Sans"/>
              </a:defRPr>
            </a:lvl1pPr>
          </a:lstStyle>
          <a:p>
            <a:pPr algn="just"/>
            <a:r>
              <a:rPr lang="en-US" sz="1400" dirty="0"/>
              <a:t>The MFIT Challenge is a comprehensive system promoting an active ketogenic lifestyle, which includes meal replacement products and nutritional supplements along with dietary and exercise guidance.  The average weight loss expectation is approximately 1-2 lbs. per week, up to 15 lbs. total. Any weight loss in excess of these amounts, although not uncommon, should not be considered as typical, and would require exceptional circumstances and or efforts.   Individual results can and will vary dependent upon many factors</a:t>
            </a:r>
            <a:endParaRPr sz="1400" dirty="0"/>
          </a:p>
        </p:txBody>
      </p:sp>
      <p:sp>
        <p:nvSpPr>
          <p:cNvPr id="13" name="“These statements have not been evaluated by the FDA. Mfinity products are not intended to diagnose, treat, cure, or prevent any disease, nor should they be used as a substitute for any medication you may currently be using.  We do not offer medical advi">
            <a:extLst>
              <a:ext uri="{FF2B5EF4-FFF2-40B4-BE49-F238E27FC236}">
                <a16:creationId xmlns:a16="http://schemas.microsoft.com/office/drawing/2014/main" id="{548EE615-6419-924F-A19C-7B1489B1BA09}"/>
              </a:ext>
            </a:extLst>
          </p:cNvPr>
          <p:cNvSpPr txBox="1"/>
          <p:nvPr/>
        </p:nvSpPr>
        <p:spPr>
          <a:xfrm>
            <a:off x="189855" y="12449975"/>
            <a:ext cx="4786182" cy="1210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rmAutofit fontScale="92500" lnSpcReduction="10000"/>
          </a:bodyPr>
          <a:lstStyle>
            <a:lvl1pPr defTabSz="1591055">
              <a:lnSpc>
                <a:spcPct val="90000"/>
              </a:lnSpc>
              <a:spcBef>
                <a:spcPts val="4600"/>
              </a:spcBef>
              <a:defRPr sz="2000" i="1">
                <a:solidFill>
                  <a:srgbClr val="FFFFFF">
                    <a:alpha val="66278"/>
                  </a:srgbClr>
                </a:solidFill>
                <a:latin typeface="Open Sans"/>
                <a:ea typeface="Open Sans"/>
                <a:cs typeface="Open Sans"/>
                <a:sym typeface="Open Sans"/>
              </a:defRPr>
            </a:lvl1pPr>
          </a:lstStyle>
          <a:p>
            <a:pPr algn="just"/>
            <a:r>
              <a:rPr lang="en-US" sz="1600" dirty="0"/>
              <a:t>Mfinity would never knowingly promote a questionable or false testimonial.  Please note that the testimonials shared herein may be from independent distributors that seek to benefit from the sales of referenced products. </a:t>
            </a:r>
            <a:endParaRPr sz="1600" dirty="0"/>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OwenKristy-Mfinity.jpeg" descr="OwenKristy-Mfinity.jpeg"/>
          <p:cNvPicPr>
            <a:picLocks noChangeAspect="1"/>
          </p:cNvPicPr>
          <p:nvPr/>
        </p:nvPicPr>
        <p:blipFill>
          <a:blip r:embed="rId2"/>
          <a:stretch>
            <a:fillRect/>
          </a:stretch>
        </p:blipFill>
        <p:spPr>
          <a:xfrm>
            <a:off x="0" y="0"/>
            <a:ext cx="24384000" cy="11926396"/>
          </a:xfrm>
          <a:prstGeom prst="rect">
            <a:avLst/>
          </a:prstGeom>
          <a:ln w="12700">
            <a:miter lim="400000"/>
          </a:ln>
        </p:spPr>
      </p:pic>
      <p:grpSp>
        <p:nvGrpSpPr>
          <p:cNvPr id="194" name="IMG_5184-1.jpg"/>
          <p:cNvGrpSpPr/>
          <p:nvPr/>
        </p:nvGrpSpPr>
        <p:grpSpPr>
          <a:xfrm>
            <a:off x="902062" y="3404627"/>
            <a:ext cx="7264959" cy="7291724"/>
            <a:chOff x="0" y="0"/>
            <a:chExt cx="7264958" cy="7291723"/>
          </a:xfrm>
        </p:grpSpPr>
        <p:sp>
          <p:nvSpPr>
            <p:cNvPr id="192" name="Shape"/>
            <p:cNvSpPr/>
            <p:nvPr/>
          </p:nvSpPr>
          <p:spPr>
            <a:xfrm>
              <a:off x="-1" y="-1"/>
              <a:ext cx="7264960" cy="7291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0"/>
                  </a:lnTo>
                  <a:lnTo>
                    <a:pt x="21600" y="3587"/>
                  </a:lnTo>
                  <a:lnTo>
                    <a:pt x="21600" y="21600"/>
                  </a:lnTo>
                  <a:lnTo>
                    <a:pt x="21600" y="21600"/>
                  </a:lnTo>
                  <a:lnTo>
                    <a:pt x="3600" y="21600"/>
                  </a:lnTo>
                  <a:lnTo>
                    <a:pt x="0" y="18013"/>
                  </a:lnTo>
                  <a:lnTo>
                    <a:pt x="0" y="0"/>
                  </a:lnTo>
                  <a:close/>
                </a:path>
              </a:pathLst>
            </a:custGeom>
            <a:solidFill>
              <a:srgbClr val="EDEDED"/>
            </a:solidFill>
            <a:ln w="12700" cap="flat">
              <a:noFill/>
              <a:miter lim="400000"/>
            </a:ln>
            <a:effectLst/>
          </p:spPr>
          <p:txBody>
            <a:bodyPr wrap="square" lIns="91437" tIns="91437" rIns="91437" bIns="91437" numCol="1" anchor="ctr">
              <a:noAutofit/>
            </a:bodyPr>
            <a:lstStyle/>
            <a:p>
              <a:endParaRPr/>
            </a:p>
          </p:txBody>
        </p:sp>
        <p:pic>
          <p:nvPicPr>
            <p:cNvPr id="193" name="image38.jpeg" descr="image38.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7264797" cy="729172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8013"/>
                  </a:lnTo>
                  <a:lnTo>
                    <a:pt x="3600" y="21600"/>
                  </a:lnTo>
                  <a:lnTo>
                    <a:pt x="21600" y="21600"/>
                  </a:lnTo>
                  <a:lnTo>
                    <a:pt x="21600" y="3587"/>
                  </a:lnTo>
                  <a:lnTo>
                    <a:pt x="18000" y="0"/>
                  </a:lnTo>
                  <a:lnTo>
                    <a:pt x="0" y="0"/>
                  </a:lnTo>
                  <a:close/>
                </a:path>
              </a:pathLst>
            </a:custGeom>
            <a:ln w="88900" cap="sq">
              <a:solidFill>
                <a:srgbClr val="FFFFFF"/>
              </a:solidFill>
              <a:prstDash val="solid"/>
              <a:miter lim="800000"/>
            </a:ln>
            <a:effectLst>
              <a:outerShdw blurRad="88900" rotWithShape="0">
                <a:srgbClr val="000000">
                  <a:alpha val="45000"/>
                </a:srgbClr>
              </a:outerShdw>
            </a:effectLst>
          </p:spPr>
        </p:pic>
      </p:grpSp>
      <p:sp>
        <p:nvSpPr>
          <p:cNvPr id="195" name="Michael Butler…"/>
          <p:cNvSpPr txBox="1"/>
          <p:nvPr/>
        </p:nvSpPr>
        <p:spPr>
          <a:xfrm>
            <a:off x="12706598" y="3808071"/>
            <a:ext cx="10323021" cy="78877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defTabSz="1591055">
              <a:lnSpc>
                <a:spcPct val="99000"/>
              </a:lnSpc>
              <a:defRPr sz="5800">
                <a:latin typeface="Lato Bold"/>
                <a:ea typeface="Lato Bold"/>
                <a:cs typeface="Lato Bold"/>
                <a:sym typeface="Lato Bold"/>
              </a:defRPr>
            </a:pPr>
            <a:r>
              <a:rPr dirty="0">
                <a:solidFill>
                  <a:schemeClr val="tx1">
                    <a:lumMod val="65000"/>
                    <a:lumOff val="35000"/>
                  </a:schemeClr>
                </a:solidFill>
                <a:effectLst>
                  <a:outerShdw blurRad="50800" dist="38100" dir="2700000" algn="tl" rotWithShape="0">
                    <a:prstClr val="black">
                      <a:alpha val="40000"/>
                    </a:prstClr>
                  </a:outerShdw>
                </a:effectLst>
              </a:rPr>
              <a:t>Michael Butler</a:t>
            </a:r>
          </a:p>
          <a:p>
            <a:pPr defTabSz="1591055">
              <a:lnSpc>
                <a:spcPct val="99000"/>
              </a:lnSpc>
              <a:defRPr sz="5800">
                <a:latin typeface="Lato Bold"/>
                <a:ea typeface="Lato Bold"/>
                <a:cs typeface="Lato Bold"/>
                <a:sym typeface="Lato Bold"/>
              </a:defRPr>
            </a:pPr>
            <a:endParaRPr dirty="0">
              <a:solidFill>
                <a:schemeClr val="tx1">
                  <a:lumMod val="65000"/>
                  <a:lumOff val="35000"/>
                </a:schemeClr>
              </a:solidFill>
              <a:effectLst>
                <a:outerShdw blurRad="50800" dist="38100" dir="2700000" algn="tl" rotWithShape="0">
                  <a:prstClr val="black">
                    <a:alpha val="40000"/>
                  </a:prstClr>
                </a:outerShdw>
              </a:effectLst>
            </a:endParaRPr>
          </a:p>
          <a:p>
            <a:pPr defTabSz="1591055">
              <a:lnSpc>
                <a:spcPct val="99000"/>
              </a:lnSpc>
              <a:defRPr sz="4400" i="1">
                <a:latin typeface="Lato Regular"/>
                <a:ea typeface="Lato Regular"/>
                <a:cs typeface="Lato Regular"/>
                <a:sym typeface="Lato Regular"/>
              </a:defRPr>
            </a:pPr>
            <a:r>
              <a:rPr dirty="0">
                <a:solidFill>
                  <a:schemeClr val="tx1">
                    <a:lumMod val="65000"/>
                    <a:lumOff val="35000"/>
                  </a:schemeClr>
                </a:solidFill>
                <a:effectLst>
                  <a:outerShdw blurRad="50800" dist="38100" dir="2700000" algn="tl" rotWithShape="0">
                    <a:prstClr val="black">
                      <a:alpha val="40000"/>
                    </a:prstClr>
                  </a:outerShdw>
                </a:effectLst>
              </a:rPr>
              <a:t>When I started my 1st challenge I was morbidly obese. At 354 pounds, I was miserable. I thank God for my wife finding this company and this challenge. My life has completely changed. I've gone from a 54 inch waist to a 36. I'm trying now to inspire others to do the same. Life is a one way trip. You'd better enjoy the ride while you can!</a:t>
            </a:r>
          </a:p>
        </p:txBody>
      </p:sp>
      <p:sp>
        <p:nvSpPr>
          <p:cNvPr id="196" name="Core Health…"/>
          <p:cNvSpPr txBox="1"/>
          <p:nvPr/>
        </p:nvSpPr>
        <p:spPr>
          <a:xfrm>
            <a:off x="1426208" y="749656"/>
            <a:ext cx="14955964" cy="252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chor="ctr">
            <a:normAutofit/>
          </a:bodyPr>
          <a:lstStyle/>
          <a:p>
            <a:pPr defTabSz="1481327">
              <a:lnSpc>
                <a:spcPct val="90000"/>
              </a:lnSpc>
              <a:defRPr sz="8100" b="1">
                <a:solidFill>
                  <a:srgbClr val="75164E"/>
                </a:solidFill>
              </a:defRPr>
            </a:pPr>
            <a:r>
              <a:rPr dirty="0">
                <a:effectLst>
                  <a:outerShdw blurRad="50800" dist="38100" dir="2700000" algn="tl" rotWithShape="0">
                    <a:prstClr val="black">
                      <a:alpha val="40000"/>
                    </a:prstClr>
                  </a:outerShdw>
                </a:effectLst>
              </a:rPr>
              <a:t>Core Health CHAMPION</a:t>
            </a:r>
          </a:p>
        </p:txBody>
      </p:sp>
      <p:pic>
        <p:nvPicPr>
          <p:cNvPr id="197" name="MFIT logo (1).png" descr="MFIT logo (1).png"/>
          <p:cNvPicPr>
            <a:picLocks noChangeAspect="1"/>
          </p:cNvPicPr>
          <p:nvPr/>
        </p:nvPicPr>
        <p:blipFill>
          <a:blip r:embed="rId4"/>
          <a:stretch>
            <a:fillRect/>
          </a:stretch>
        </p:blipFill>
        <p:spPr>
          <a:xfrm>
            <a:off x="18273886" y="1040764"/>
            <a:ext cx="4683908" cy="1947373"/>
          </a:xfrm>
          <a:prstGeom prst="rect">
            <a:avLst/>
          </a:prstGeom>
          <a:ln w="12700">
            <a:miter lim="400000"/>
          </a:ln>
          <a:effectLst>
            <a:outerShdw blurRad="50800" dist="38100" dir="2700000" algn="tl" rotWithShape="0">
              <a:prstClr val="black">
                <a:alpha val="40000"/>
              </a:prstClr>
            </a:outerShdw>
          </a:effectLst>
        </p:spPr>
      </p:pic>
      <p:grpSp>
        <p:nvGrpSpPr>
          <p:cNvPr id="200" name="Picture 2"/>
          <p:cNvGrpSpPr/>
          <p:nvPr/>
        </p:nvGrpSpPr>
        <p:grpSpPr>
          <a:xfrm>
            <a:off x="5056976" y="7751942"/>
            <a:ext cx="4249480" cy="5273751"/>
            <a:chOff x="0" y="0"/>
            <a:chExt cx="4249478" cy="5273750"/>
          </a:xfrm>
        </p:grpSpPr>
        <p:sp>
          <p:nvSpPr>
            <p:cNvPr id="198" name="Shape"/>
            <p:cNvSpPr/>
            <p:nvPr/>
          </p:nvSpPr>
          <p:spPr>
            <a:xfrm>
              <a:off x="-1" y="0"/>
              <a:ext cx="4249480" cy="5273751"/>
            </a:xfrm>
            <a:custGeom>
              <a:avLst/>
              <a:gdLst/>
              <a:ahLst/>
              <a:cxnLst>
                <a:cxn ang="0">
                  <a:pos x="wd2" y="hd2"/>
                </a:cxn>
                <a:cxn ang="5400000">
                  <a:pos x="wd2" y="hd2"/>
                </a:cxn>
                <a:cxn ang="10800000">
                  <a:pos x="wd2" y="hd2"/>
                </a:cxn>
                <a:cxn ang="16200000">
                  <a:pos x="wd2" y="hd2"/>
                </a:cxn>
              </a:cxnLst>
              <a:rect l="0" t="0" r="r" b="b"/>
              <a:pathLst>
                <a:path w="21600" h="21600" extrusionOk="0">
                  <a:moveTo>
                    <a:pt x="3567" y="0"/>
                  </a:moveTo>
                  <a:lnTo>
                    <a:pt x="21600" y="0"/>
                  </a:lnTo>
                  <a:lnTo>
                    <a:pt x="21600" y="0"/>
                  </a:lnTo>
                  <a:lnTo>
                    <a:pt x="21600" y="18726"/>
                  </a:lnTo>
                  <a:lnTo>
                    <a:pt x="18033" y="21600"/>
                  </a:lnTo>
                  <a:lnTo>
                    <a:pt x="0" y="21600"/>
                  </a:lnTo>
                  <a:lnTo>
                    <a:pt x="0" y="21600"/>
                  </a:lnTo>
                  <a:lnTo>
                    <a:pt x="0" y="2874"/>
                  </a:lnTo>
                  <a:close/>
                </a:path>
              </a:pathLst>
            </a:custGeom>
            <a:solidFill>
              <a:srgbClr val="EDEDED"/>
            </a:solidFill>
            <a:ln w="12700" cap="flat">
              <a:noFill/>
              <a:miter lim="400000"/>
            </a:ln>
            <a:effectLst/>
          </p:spPr>
          <p:txBody>
            <a:bodyPr wrap="square" lIns="91437" tIns="91437" rIns="91437" bIns="91437" numCol="1" anchor="ctr">
              <a:noAutofit/>
            </a:bodyPr>
            <a:lstStyle/>
            <a:p>
              <a:endParaRPr/>
            </a:p>
          </p:txBody>
        </p:sp>
        <p:pic>
          <p:nvPicPr>
            <p:cNvPr id="199" name="image39.jpeg" descr="image39.jpe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0" y="0"/>
              <a:ext cx="4249341" cy="5273675"/>
            </a:xfrm>
            <a:custGeom>
              <a:avLst/>
              <a:gdLst/>
              <a:ahLst/>
              <a:cxnLst>
                <a:cxn ang="0">
                  <a:pos x="wd2" y="hd2"/>
                </a:cxn>
                <a:cxn ang="5400000">
                  <a:pos x="wd2" y="hd2"/>
                </a:cxn>
                <a:cxn ang="10800000">
                  <a:pos x="wd2" y="hd2"/>
                </a:cxn>
                <a:cxn ang="16200000">
                  <a:pos x="wd2" y="hd2"/>
                </a:cxn>
              </a:cxnLst>
              <a:rect l="0" t="0" r="r" b="b"/>
              <a:pathLst>
                <a:path w="21600" h="21600" extrusionOk="0">
                  <a:moveTo>
                    <a:pt x="3567" y="0"/>
                  </a:moveTo>
                  <a:lnTo>
                    <a:pt x="0" y="2874"/>
                  </a:lnTo>
                  <a:lnTo>
                    <a:pt x="0" y="21600"/>
                  </a:lnTo>
                  <a:lnTo>
                    <a:pt x="18033" y="21600"/>
                  </a:lnTo>
                  <a:lnTo>
                    <a:pt x="21600" y="18726"/>
                  </a:lnTo>
                  <a:lnTo>
                    <a:pt x="21600" y="0"/>
                  </a:lnTo>
                  <a:lnTo>
                    <a:pt x="3567" y="0"/>
                  </a:lnTo>
                  <a:close/>
                </a:path>
              </a:pathLst>
            </a:custGeom>
            <a:ln w="88900" cap="sq">
              <a:solidFill>
                <a:srgbClr val="FFFFFF"/>
              </a:solidFill>
              <a:prstDash val="solid"/>
              <a:miter lim="800000"/>
            </a:ln>
            <a:effectLst>
              <a:outerShdw blurRad="88900" rotWithShape="0">
                <a:srgbClr val="000000">
                  <a:alpha val="45000"/>
                </a:srgbClr>
              </a:outerShdw>
            </a:effectLst>
          </p:spPr>
        </p:pic>
      </p:grpSp>
      <p:sp>
        <p:nvSpPr>
          <p:cNvPr id="12" name="“These statements have not been evaluated by the FDA. Mfinity products are not intended to diagnose, treat, cure, or prevent any disease, nor should they be used as a substitute for any medication you may currently be using.  We do not offer medical advi">
            <a:extLst>
              <a:ext uri="{FF2B5EF4-FFF2-40B4-BE49-F238E27FC236}">
                <a16:creationId xmlns:a16="http://schemas.microsoft.com/office/drawing/2014/main" id="{8D849946-5037-0742-B981-BD0B88A55124}"/>
              </a:ext>
            </a:extLst>
          </p:cNvPr>
          <p:cNvSpPr txBox="1"/>
          <p:nvPr/>
        </p:nvSpPr>
        <p:spPr>
          <a:xfrm>
            <a:off x="9132367" y="12449975"/>
            <a:ext cx="10686721" cy="1064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rmAutofit/>
          </a:bodyPr>
          <a:lstStyle>
            <a:lvl1pPr defTabSz="1591055">
              <a:lnSpc>
                <a:spcPct val="90000"/>
              </a:lnSpc>
              <a:spcBef>
                <a:spcPts val="4600"/>
              </a:spcBef>
              <a:defRPr sz="2000" i="1">
                <a:solidFill>
                  <a:srgbClr val="FFFFFF">
                    <a:alpha val="66278"/>
                  </a:srgbClr>
                </a:solidFill>
                <a:latin typeface="Open Sans"/>
                <a:ea typeface="Open Sans"/>
                <a:cs typeface="Open Sans"/>
                <a:sym typeface="Open Sans"/>
              </a:defRPr>
            </a:lvl1pPr>
          </a:lstStyle>
          <a:p>
            <a:pPr algn="just"/>
            <a:r>
              <a:rPr lang="en-US" sz="1400" dirty="0"/>
              <a:t>The MFIT Challenge is a comprehensive system promoting an active ketogenic lifestyle, which includes meal replacement products and nutritional supplements along with dietary and exercise guidance.  The average weight loss expectation is approximately 1-2 lbs. per week, up to 15 lbs. total. Any weight loss in excess of these amounts, although not uncommon, should not be considered as typical, and would require exceptional circumstances and or efforts.   Individual results can and will vary dependent upon many factors</a:t>
            </a:r>
            <a:endParaRPr sz="1400" dirty="0"/>
          </a:p>
        </p:txBody>
      </p:sp>
      <p:sp>
        <p:nvSpPr>
          <p:cNvPr id="13" name="“These statements have not been evaluated by the FDA. Mfinity products are not intended to diagnose, treat, cure, or prevent any disease, nor should they be used as a substitute for any medication you may currently be using.  We do not offer medical advi">
            <a:extLst>
              <a:ext uri="{FF2B5EF4-FFF2-40B4-BE49-F238E27FC236}">
                <a16:creationId xmlns:a16="http://schemas.microsoft.com/office/drawing/2014/main" id="{323D78B2-E3CA-0849-8ABB-94D7C0CBCB8A}"/>
              </a:ext>
            </a:extLst>
          </p:cNvPr>
          <p:cNvSpPr txBox="1"/>
          <p:nvPr/>
        </p:nvSpPr>
        <p:spPr>
          <a:xfrm>
            <a:off x="189855" y="12449975"/>
            <a:ext cx="4786182" cy="1210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rmAutofit fontScale="92500" lnSpcReduction="10000"/>
          </a:bodyPr>
          <a:lstStyle>
            <a:lvl1pPr defTabSz="1591055">
              <a:lnSpc>
                <a:spcPct val="90000"/>
              </a:lnSpc>
              <a:spcBef>
                <a:spcPts val="4600"/>
              </a:spcBef>
              <a:defRPr sz="2000" i="1">
                <a:solidFill>
                  <a:srgbClr val="FFFFFF">
                    <a:alpha val="66278"/>
                  </a:srgbClr>
                </a:solidFill>
                <a:latin typeface="Open Sans"/>
                <a:ea typeface="Open Sans"/>
                <a:cs typeface="Open Sans"/>
                <a:sym typeface="Open Sans"/>
              </a:defRPr>
            </a:lvl1pPr>
          </a:lstStyle>
          <a:p>
            <a:pPr algn="just"/>
            <a:r>
              <a:rPr lang="en-US" sz="1600" dirty="0"/>
              <a:t>Mfinity would never knowingly promote a questionable or false testimonial.  Please note that the testimonials shared herein may be from independent distributors that seek to benefit from the sales of referenced products. </a:t>
            </a:r>
            <a:endParaRPr sz="1600" dirty="0"/>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91437" tIns="91437" rIns="91437" bIns="91437"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91437" tIns="91437" rIns="91437" bIns="91437"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91437" tIns="91437" rIns="91437" bIns="91437"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91437" tIns="91437" rIns="91437" bIns="91437"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208</TotalTime>
  <Words>5081</Words>
  <Application>Microsoft Macintosh PowerPoint</Application>
  <PresentationFormat>Custom</PresentationFormat>
  <Paragraphs>400</Paragraphs>
  <Slides>45</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45</vt:i4>
      </vt:variant>
    </vt:vector>
  </HeadingPairs>
  <TitlesOfParts>
    <vt:vector size="55" baseType="lpstr">
      <vt:lpstr>Arial</vt:lpstr>
      <vt:lpstr>Arial Narrow</vt:lpstr>
      <vt:lpstr>Barlow Regular</vt:lpstr>
      <vt:lpstr>Calibri</vt:lpstr>
      <vt:lpstr>Lato Bold</vt:lpstr>
      <vt:lpstr>Lato Regular</vt:lpstr>
      <vt:lpstr>Open Sans</vt:lpstr>
      <vt:lpstr>Open Sans Extrabold</vt:lpstr>
      <vt:lpstr>Open Sans Semibold</vt:lpstr>
      <vt:lpstr>Office Theme</vt:lpstr>
      <vt:lpstr>PowerPoint Presentation</vt:lpstr>
      <vt:lpstr>PowerPoint Presentation</vt:lpstr>
      <vt:lpstr>PowerPoint Presentation</vt:lpstr>
      <vt:lpstr>Change your LIFE with PROVEN products</vt:lpstr>
      <vt:lpstr>Get coached by top celebrity trainers</vt:lpstr>
      <vt:lpstr>With the world’s most supportive community</vt:lpstr>
      <vt:lpstr>Real Results for Real People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SUPERCHARGED  WITH THE MUSCADINE EFFECT</vt:lpstr>
      <vt:lpstr>What is a Muscadine?</vt:lpstr>
      <vt:lpstr>Highest ORAC Score  of These Popular Superfruits</vt:lpstr>
      <vt:lpstr>The Muscadine Effect</vt:lpstr>
      <vt:lpstr>MFINITY Oil &amp;  MFINITY Boost</vt:lpstr>
      <vt:lpstr>MEET YOUR NEW BFF!</vt:lpstr>
      <vt:lpstr>CORE HEALTH PACKS</vt:lpstr>
      <vt:lpstr>FAT LOSS &amp; FITNESS</vt:lpstr>
      <vt:lpstr>SUBSCRIBE AND SAVE!</vt:lpstr>
      <vt:lpstr>NOW, LET’S TAKE IT TO THE NEXT LEVEL…</vt:lpstr>
      <vt:lpstr>Have you ever wondered what it would be like to Own Your Life?</vt:lpstr>
      <vt:lpstr>The Challenge is when you subtract the…</vt:lpstr>
      <vt:lpstr>To Own Your Life you need 3 things:</vt:lpstr>
      <vt:lpstr>Gone are the days…</vt:lpstr>
      <vt:lpstr>We discovered a way that you can Own Your Life by building a home-based business.</vt:lpstr>
      <vt:lpstr>Our Revolutionary Business Model</vt:lpstr>
      <vt:lpstr>Influencer marketing is expected to grow to be worth $13.8 billion in 2021. 91% of millennials trust online reviews as much as friends and family</vt:lpstr>
      <vt:lpstr>The best influencer marketing campaigns are very organic and do not look like advertising. Friends influence 81% of consumers' purchasing decisions on social media</vt:lpstr>
      <vt:lpstr>MADE FOR THE </vt:lpstr>
      <vt:lpstr>Now, it’s time to become an</vt:lpstr>
      <vt:lpstr>PowerPoint Presentation</vt:lpstr>
      <vt:lpstr>PowerPoint Presentation</vt:lpstr>
      <vt:lpstr>Join the</vt:lpstr>
      <vt:lpstr>PowerPoint Presentation</vt:lpstr>
      <vt:lpstr>PowerPoint Presentation</vt:lpstr>
      <vt:lpstr>LEVERAGE YOUR MFLUENCE</vt:lpstr>
      <vt:lpstr>LEVERAGE OTHER MFLUENCERS</vt:lpstr>
      <vt:lpstr>LEVERAGE OTHER MFLUENCERS</vt:lpstr>
      <vt:lpstr>Global Residual Bonus Pools</vt:lpstr>
      <vt:lpstr>The Time is NOW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Mike Randolph</cp:lastModifiedBy>
  <cp:revision>9</cp:revision>
  <dcterms:modified xsi:type="dcterms:W3CDTF">2022-02-07T21:43:50Z</dcterms:modified>
</cp:coreProperties>
</file>